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87" r:id="rId5"/>
    <p:sldId id="257" r:id="rId6"/>
    <p:sldId id="279" r:id="rId7"/>
    <p:sldId id="280" r:id="rId8"/>
    <p:sldId id="282" r:id="rId9"/>
    <p:sldId id="259" r:id="rId10"/>
    <p:sldId id="281" r:id="rId11"/>
    <p:sldId id="261" r:id="rId12"/>
    <p:sldId id="264" r:id="rId13"/>
    <p:sldId id="283" r:id="rId14"/>
    <p:sldId id="285" r:id="rId15"/>
    <p:sldId id="284" r:id="rId16"/>
    <p:sldId id="263" r:id="rId17"/>
    <p:sldId id="286" r:id="rId18"/>
    <p:sldId id="265" r:id="rId19"/>
    <p:sldId id="266" r:id="rId20"/>
    <p:sldId id="268" r:id="rId21"/>
    <p:sldId id="269" r:id="rId22"/>
    <p:sldId id="270" r:id="rId23"/>
    <p:sldId id="272" r:id="rId24"/>
    <p:sldId id="274" r:id="rId25"/>
    <p:sldId id="271" r:id="rId26"/>
    <p:sldId id="27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892" autoAdjust="0"/>
    <p:restoredTop sz="94660"/>
  </p:normalViewPr>
  <p:slideViewPr>
    <p:cSldViewPr snapToGrid="0">
      <p:cViewPr varScale="1">
        <p:scale>
          <a:sx n="103" d="100"/>
          <a:sy n="103" d="100"/>
        </p:scale>
        <p:origin x="114"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300AD2E0-C3E0-4EFA-9A07-82BFB13E5887}" type="datetimeFigureOut">
              <a:rPr lang="en-AU" smtClean="0"/>
              <a:t>16/02/2023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17D4191-1543-4318-8443-4A1064EFF9B8}" type="slidenum">
              <a:rPr lang="en-AU" smtClean="0"/>
              <a:t>‹#›</a:t>
            </a:fld>
            <a:endParaRPr lang="en-AU"/>
          </a:p>
        </p:txBody>
      </p:sp>
    </p:spTree>
    <p:extLst>
      <p:ext uri="{BB962C8B-B14F-4D97-AF65-F5344CB8AC3E}">
        <p14:creationId xmlns:p14="http://schemas.microsoft.com/office/powerpoint/2010/main" val="4222439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300AD2E0-C3E0-4EFA-9A07-82BFB13E5887}" type="datetimeFigureOut">
              <a:rPr lang="en-AU" smtClean="0"/>
              <a:t>16/02/2023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17D4191-1543-4318-8443-4A1064EFF9B8}" type="slidenum">
              <a:rPr lang="en-AU" smtClean="0"/>
              <a:t>‹#›</a:t>
            </a:fld>
            <a:endParaRPr lang="en-AU"/>
          </a:p>
        </p:txBody>
      </p:sp>
    </p:spTree>
    <p:extLst>
      <p:ext uri="{BB962C8B-B14F-4D97-AF65-F5344CB8AC3E}">
        <p14:creationId xmlns:p14="http://schemas.microsoft.com/office/powerpoint/2010/main" val="1170366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300AD2E0-C3E0-4EFA-9A07-82BFB13E5887}" type="datetimeFigureOut">
              <a:rPr lang="en-AU" smtClean="0"/>
              <a:t>16/02/2023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17D4191-1543-4318-8443-4A1064EFF9B8}" type="slidenum">
              <a:rPr lang="en-AU" smtClean="0"/>
              <a:t>‹#›</a:t>
            </a:fld>
            <a:endParaRPr lang="en-AU"/>
          </a:p>
        </p:txBody>
      </p:sp>
    </p:spTree>
    <p:extLst>
      <p:ext uri="{BB962C8B-B14F-4D97-AF65-F5344CB8AC3E}">
        <p14:creationId xmlns:p14="http://schemas.microsoft.com/office/powerpoint/2010/main" val="3049960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300AD2E0-C3E0-4EFA-9A07-82BFB13E5887}" type="datetimeFigureOut">
              <a:rPr lang="en-AU" smtClean="0"/>
              <a:t>16/02/2023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17D4191-1543-4318-8443-4A1064EFF9B8}" type="slidenum">
              <a:rPr lang="en-AU" smtClean="0"/>
              <a:t>‹#›</a:t>
            </a:fld>
            <a:endParaRPr lang="en-AU"/>
          </a:p>
        </p:txBody>
      </p:sp>
    </p:spTree>
    <p:extLst>
      <p:ext uri="{BB962C8B-B14F-4D97-AF65-F5344CB8AC3E}">
        <p14:creationId xmlns:p14="http://schemas.microsoft.com/office/powerpoint/2010/main" val="1923172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0AD2E0-C3E0-4EFA-9A07-82BFB13E5887}" type="datetimeFigureOut">
              <a:rPr lang="en-AU" smtClean="0"/>
              <a:t>16/02/2023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17D4191-1543-4318-8443-4A1064EFF9B8}" type="slidenum">
              <a:rPr lang="en-AU" smtClean="0"/>
              <a:t>‹#›</a:t>
            </a:fld>
            <a:endParaRPr lang="en-AU"/>
          </a:p>
        </p:txBody>
      </p:sp>
    </p:spTree>
    <p:extLst>
      <p:ext uri="{BB962C8B-B14F-4D97-AF65-F5344CB8AC3E}">
        <p14:creationId xmlns:p14="http://schemas.microsoft.com/office/powerpoint/2010/main" val="602512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300AD2E0-C3E0-4EFA-9A07-82BFB13E5887}" type="datetimeFigureOut">
              <a:rPr lang="en-AU" smtClean="0"/>
              <a:t>16/02/2023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17D4191-1543-4318-8443-4A1064EFF9B8}" type="slidenum">
              <a:rPr lang="en-AU" smtClean="0"/>
              <a:t>‹#›</a:t>
            </a:fld>
            <a:endParaRPr lang="en-AU"/>
          </a:p>
        </p:txBody>
      </p:sp>
    </p:spTree>
    <p:extLst>
      <p:ext uri="{BB962C8B-B14F-4D97-AF65-F5344CB8AC3E}">
        <p14:creationId xmlns:p14="http://schemas.microsoft.com/office/powerpoint/2010/main" val="3289314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300AD2E0-C3E0-4EFA-9A07-82BFB13E5887}" type="datetimeFigureOut">
              <a:rPr lang="en-AU" smtClean="0"/>
              <a:t>16/02/2023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17D4191-1543-4318-8443-4A1064EFF9B8}" type="slidenum">
              <a:rPr lang="en-AU" smtClean="0"/>
              <a:t>‹#›</a:t>
            </a:fld>
            <a:endParaRPr lang="en-AU"/>
          </a:p>
        </p:txBody>
      </p:sp>
    </p:spTree>
    <p:extLst>
      <p:ext uri="{BB962C8B-B14F-4D97-AF65-F5344CB8AC3E}">
        <p14:creationId xmlns:p14="http://schemas.microsoft.com/office/powerpoint/2010/main" val="1724944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300AD2E0-C3E0-4EFA-9A07-82BFB13E5887}" type="datetimeFigureOut">
              <a:rPr lang="en-AU" smtClean="0"/>
              <a:t>16/02/2023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17D4191-1543-4318-8443-4A1064EFF9B8}" type="slidenum">
              <a:rPr lang="en-AU" smtClean="0"/>
              <a:t>‹#›</a:t>
            </a:fld>
            <a:endParaRPr lang="en-AU"/>
          </a:p>
        </p:txBody>
      </p:sp>
    </p:spTree>
    <p:extLst>
      <p:ext uri="{BB962C8B-B14F-4D97-AF65-F5344CB8AC3E}">
        <p14:creationId xmlns:p14="http://schemas.microsoft.com/office/powerpoint/2010/main" val="256882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0AD2E0-C3E0-4EFA-9A07-82BFB13E5887}" type="datetimeFigureOut">
              <a:rPr lang="en-AU" smtClean="0"/>
              <a:t>16/02/2023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17D4191-1543-4318-8443-4A1064EFF9B8}" type="slidenum">
              <a:rPr lang="en-AU" smtClean="0"/>
              <a:t>‹#›</a:t>
            </a:fld>
            <a:endParaRPr lang="en-AU"/>
          </a:p>
        </p:txBody>
      </p:sp>
    </p:spTree>
    <p:extLst>
      <p:ext uri="{BB962C8B-B14F-4D97-AF65-F5344CB8AC3E}">
        <p14:creationId xmlns:p14="http://schemas.microsoft.com/office/powerpoint/2010/main" val="3359946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0AD2E0-C3E0-4EFA-9A07-82BFB13E5887}" type="datetimeFigureOut">
              <a:rPr lang="en-AU" smtClean="0"/>
              <a:t>16/02/2023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17D4191-1543-4318-8443-4A1064EFF9B8}" type="slidenum">
              <a:rPr lang="en-AU" smtClean="0"/>
              <a:t>‹#›</a:t>
            </a:fld>
            <a:endParaRPr lang="en-AU"/>
          </a:p>
        </p:txBody>
      </p:sp>
    </p:spTree>
    <p:extLst>
      <p:ext uri="{BB962C8B-B14F-4D97-AF65-F5344CB8AC3E}">
        <p14:creationId xmlns:p14="http://schemas.microsoft.com/office/powerpoint/2010/main" val="889321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0AD2E0-C3E0-4EFA-9A07-82BFB13E5887}" type="datetimeFigureOut">
              <a:rPr lang="en-AU" smtClean="0"/>
              <a:t>16/02/2023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17D4191-1543-4318-8443-4A1064EFF9B8}" type="slidenum">
              <a:rPr lang="en-AU" smtClean="0"/>
              <a:t>‹#›</a:t>
            </a:fld>
            <a:endParaRPr lang="en-AU"/>
          </a:p>
        </p:txBody>
      </p:sp>
    </p:spTree>
    <p:extLst>
      <p:ext uri="{BB962C8B-B14F-4D97-AF65-F5344CB8AC3E}">
        <p14:creationId xmlns:p14="http://schemas.microsoft.com/office/powerpoint/2010/main" val="1088419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AD2E0-C3E0-4EFA-9A07-82BFB13E5887}" type="datetimeFigureOut">
              <a:rPr lang="en-AU" smtClean="0"/>
              <a:t>16/02/2023</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7D4191-1543-4318-8443-4A1064EFF9B8}" type="slidenum">
              <a:rPr lang="en-AU" smtClean="0"/>
              <a:t>‹#›</a:t>
            </a:fld>
            <a:endParaRPr lang="en-AU"/>
          </a:p>
        </p:txBody>
      </p:sp>
    </p:spTree>
    <p:extLst>
      <p:ext uri="{BB962C8B-B14F-4D97-AF65-F5344CB8AC3E}">
        <p14:creationId xmlns:p14="http://schemas.microsoft.com/office/powerpoint/2010/main" val="539280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cpsunsw.org.au/category/agencies/nsw-universities/university-of-technology-sydney/"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lumni Green">
            <a:extLst>
              <a:ext uri="{FF2B5EF4-FFF2-40B4-BE49-F238E27FC236}">
                <a16:creationId xmlns:a16="http://schemas.microsoft.com/office/drawing/2014/main" id="{69D90433-8283-C317-0646-22A5ED356A5C}"/>
              </a:ext>
            </a:extLst>
          </p:cNvPr>
          <p:cNvPicPr>
            <a:picLocks noChangeAspect="1" noChangeArrowheads="1"/>
          </p:cNvPicPr>
          <p:nvPr/>
        </p:nvPicPr>
        <p:blipFill>
          <a:blip r:embed="rId2">
            <a:alphaModFix amt="20000"/>
            <a:extLst>
              <a:ext uri="{28A0092B-C50C-407E-A947-70E740481C1C}">
                <a14:useLocalDpi xmlns:a14="http://schemas.microsoft.com/office/drawing/2010/main" val="0"/>
              </a:ext>
            </a:extLst>
          </a:blip>
          <a:srcRect/>
          <a:stretch>
            <a:fillRect/>
          </a:stretch>
        </p:blipFill>
        <p:spPr bwMode="auto">
          <a:xfrm>
            <a:off x="1" y="1"/>
            <a:ext cx="12192000" cy="685799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Text&#10;&#10;Description automatically generated with medium confidence">
            <a:extLst>
              <a:ext uri="{FF2B5EF4-FFF2-40B4-BE49-F238E27FC236}">
                <a16:creationId xmlns:a16="http://schemas.microsoft.com/office/drawing/2014/main" id="{6AB85D31-EDFB-C952-96E4-2C06EB21D5A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211350" y="1243248"/>
            <a:ext cx="1979079" cy="2018665"/>
          </a:xfrm>
          <a:prstGeom prst="rect">
            <a:avLst/>
          </a:prstGeom>
          <a:noFill/>
          <a:ln>
            <a:noFill/>
          </a:ln>
        </p:spPr>
      </p:pic>
      <p:sp>
        <p:nvSpPr>
          <p:cNvPr id="3" name="Content Placeholder 2">
            <a:extLst>
              <a:ext uri="{FF2B5EF4-FFF2-40B4-BE49-F238E27FC236}">
                <a16:creationId xmlns:a16="http://schemas.microsoft.com/office/drawing/2014/main" id="{679C2A22-5E8F-498B-A4A9-DA125EF87E23}"/>
              </a:ext>
            </a:extLst>
          </p:cNvPr>
          <p:cNvSpPr txBox="1">
            <a:spLocks/>
          </p:cNvSpPr>
          <p:nvPr/>
        </p:nvSpPr>
        <p:spPr>
          <a:xfrm>
            <a:off x="2653552" y="5844988"/>
            <a:ext cx="6912977" cy="10130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AU"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AU" sz="2800" b="1" i="1" u="none" strike="noStrike" kern="1200" cap="none" spc="0" normalizeH="0" baseline="0" noProof="0" dirty="0">
                <a:ln>
                  <a:noFill/>
                </a:ln>
                <a:solidFill>
                  <a:prstClr val="black"/>
                </a:solidFill>
                <a:effectLst/>
                <a:uLnTx/>
                <a:uFillTx/>
                <a:latin typeface="Calibri" panose="020F0502020204030204"/>
                <a:ea typeface="+mn-ea"/>
                <a:cs typeface="+mn-cs"/>
              </a:rPr>
              <a:t>Unauthorised reproduction strictly prohibited</a:t>
            </a:r>
          </a:p>
        </p:txBody>
      </p:sp>
      <p:sp>
        <p:nvSpPr>
          <p:cNvPr id="6" name="TextBox 5">
            <a:extLst>
              <a:ext uri="{FF2B5EF4-FFF2-40B4-BE49-F238E27FC236}">
                <a16:creationId xmlns:a16="http://schemas.microsoft.com/office/drawing/2014/main" id="{51B20A54-5269-D367-4003-9E16553D0A1D}"/>
              </a:ext>
            </a:extLst>
          </p:cNvPr>
          <p:cNvSpPr txBox="1"/>
          <p:nvPr/>
        </p:nvSpPr>
        <p:spPr>
          <a:xfrm>
            <a:off x="740972" y="2384750"/>
            <a:ext cx="5778161" cy="175432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5400" b="1" i="0" u="none" strike="noStrike" kern="1200" cap="none" spc="0" normalizeH="0" baseline="0" noProof="0" dirty="0">
                <a:ln>
                  <a:noFill/>
                </a:ln>
                <a:solidFill>
                  <a:prstClr val="black"/>
                </a:solidFill>
                <a:effectLst/>
                <a:uLnTx/>
                <a:uFillTx/>
                <a:latin typeface="Calibri" panose="020F0502020204030204"/>
                <a:ea typeface="+mn-ea"/>
                <a:cs typeface="+mn-cs"/>
              </a:rPr>
              <a:t>CPSU NSW UTS Members’ Meeting</a:t>
            </a:r>
          </a:p>
        </p:txBody>
      </p:sp>
      <p:pic>
        <p:nvPicPr>
          <p:cNvPr id="4" name="Picture 3">
            <a:extLst>
              <a:ext uri="{FF2B5EF4-FFF2-40B4-BE49-F238E27FC236}">
                <a16:creationId xmlns:a16="http://schemas.microsoft.com/office/drawing/2014/main" id="{DF47C391-19DA-FCBD-3F0A-BE9AFC2F5DB7}"/>
              </a:ext>
            </a:extLst>
          </p:cNvPr>
          <p:cNvPicPr>
            <a:picLocks noChangeAspect="1"/>
          </p:cNvPicPr>
          <p:nvPr/>
        </p:nvPicPr>
        <p:blipFill>
          <a:blip r:embed="rId4"/>
          <a:stretch>
            <a:fillRect/>
          </a:stretch>
        </p:blipFill>
        <p:spPr>
          <a:xfrm>
            <a:off x="5764679" y="1137838"/>
            <a:ext cx="2990850" cy="2124075"/>
          </a:xfrm>
          <a:prstGeom prst="rect">
            <a:avLst/>
          </a:prstGeom>
        </p:spPr>
      </p:pic>
    </p:spTree>
    <p:extLst>
      <p:ext uri="{BB962C8B-B14F-4D97-AF65-F5344CB8AC3E}">
        <p14:creationId xmlns:p14="http://schemas.microsoft.com/office/powerpoint/2010/main" val="2494717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UTS Indigenous Employment Target</a:t>
            </a:r>
          </a:p>
        </p:txBody>
      </p:sp>
      <p:pic>
        <p:nvPicPr>
          <p:cNvPr id="4" name="Content Placeholder 3"/>
          <p:cNvPicPr>
            <a:picLocks noGrp="1" noChangeAspect="1"/>
          </p:cNvPicPr>
          <p:nvPr>
            <p:ph idx="1"/>
          </p:nvPr>
        </p:nvPicPr>
        <p:blipFill>
          <a:blip r:embed="rId2"/>
          <a:stretch>
            <a:fillRect/>
          </a:stretch>
        </p:blipFill>
        <p:spPr>
          <a:xfrm>
            <a:off x="1566862" y="2093184"/>
            <a:ext cx="9058275" cy="3200400"/>
          </a:xfrm>
          <a:prstGeom prst="rect">
            <a:avLst/>
          </a:prstGeom>
        </p:spPr>
      </p:pic>
    </p:spTree>
    <p:extLst>
      <p:ext uri="{BB962C8B-B14F-4D97-AF65-F5344CB8AC3E}">
        <p14:creationId xmlns:p14="http://schemas.microsoft.com/office/powerpoint/2010/main" val="1462444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Indigenous Cultural Leave</a:t>
            </a:r>
          </a:p>
        </p:txBody>
      </p:sp>
      <p:pic>
        <p:nvPicPr>
          <p:cNvPr id="4" name="Content Placeholder 3"/>
          <p:cNvPicPr>
            <a:picLocks noGrp="1" noChangeAspect="1"/>
          </p:cNvPicPr>
          <p:nvPr>
            <p:ph idx="1"/>
          </p:nvPr>
        </p:nvPicPr>
        <p:blipFill>
          <a:blip r:embed="rId2"/>
          <a:stretch>
            <a:fillRect/>
          </a:stretch>
        </p:blipFill>
        <p:spPr>
          <a:xfrm>
            <a:off x="2736063" y="1825625"/>
            <a:ext cx="6719873" cy="4351338"/>
          </a:xfrm>
          <a:prstGeom prst="rect">
            <a:avLst/>
          </a:prstGeom>
        </p:spPr>
      </p:pic>
    </p:spTree>
    <p:extLst>
      <p:ext uri="{BB962C8B-B14F-4D97-AF65-F5344CB8AC3E}">
        <p14:creationId xmlns:p14="http://schemas.microsoft.com/office/powerpoint/2010/main" val="1466547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Indigenous Language Allowance</a:t>
            </a:r>
          </a:p>
        </p:txBody>
      </p:sp>
      <p:pic>
        <p:nvPicPr>
          <p:cNvPr id="4" name="Content Placeholder 3"/>
          <p:cNvPicPr>
            <a:picLocks noGrp="1" noChangeAspect="1"/>
          </p:cNvPicPr>
          <p:nvPr>
            <p:ph idx="1"/>
          </p:nvPr>
        </p:nvPicPr>
        <p:blipFill>
          <a:blip r:embed="rId2"/>
          <a:stretch>
            <a:fillRect/>
          </a:stretch>
        </p:blipFill>
        <p:spPr>
          <a:xfrm>
            <a:off x="1433512" y="2348706"/>
            <a:ext cx="9324975" cy="3305175"/>
          </a:xfrm>
          <a:prstGeom prst="rect">
            <a:avLst/>
          </a:prstGeom>
        </p:spPr>
      </p:pic>
    </p:spTree>
    <p:extLst>
      <p:ext uri="{BB962C8B-B14F-4D97-AF65-F5344CB8AC3E}">
        <p14:creationId xmlns:p14="http://schemas.microsoft.com/office/powerpoint/2010/main" val="3099690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Extended Shutdown</a:t>
            </a:r>
          </a:p>
        </p:txBody>
      </p:sp>
      <p:sp>
        <p:nvSpPr>
          <p:cNvPr id="3" name="Content Placeholder 2"/>
          <p:cNvSpPr>
            <a:spLocks noGrp="1"/>
          </p:cNvSpPr>
          <p:nvPr>
            <p:ph idx="1"/>
          </p:nvPr>
        </p:nvSpPr>
        <p:spPr/>
        <p:txBody>
          <a:bodyPr/>
          <a:lstStyle/>
          <a:p>
            <a:pPr lvl="0"/>
            <a:r>
              <a:rPr lang="en-AU" b="1" dirty="0"/>
              <a:t>Extended Closedown Period - GONE</a:t>
            </a:r>
            <a:endParaRPr lang="en-AU" dirty="0"/>
          </a:p>
          <a:p>
            <a:endParaRPr lang="en-AU" dirty="0"/>
          </a:p>
          <a:p>
            <a:r>
              <a:rPr lang="en-AU" dirty="0"/>
              <a:t>Extended closedown periods were never an option for CPSU NSW members.</a:t>
            </a:r>
          </a:p>
          <a:p>
            <a:r>
              <a:rPr lang="en-AU" dirty="0"/>
              <a:t>In a win for the CPSU NSW bargaining team, UTS have dropped all claim to extended closedown periods and forcing staff to take further hours from their annual leave bank.</a:t>
            </a:r>
          </a:p>
          <a:p>
            <a:pPr marL="0" indent="0">
              <a:buNone/>
            </a:pPr>
            <a:endParaRPr lang="en-AU" dirty="0"/>
          </a:p>
        </p:txBody>
      </p:sp>
    </p:spTree>
    <p:extLst>
      <p:ext uri="{BB962C8B-B14F-4D97-AF65-F5344CB8AC3E}">
        <p14:creationId xmlns:p14="http://schemas.microsoft.com/office/powerpoint/2010/main" val="3704477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Superannuation Leave</a:t>
            </a:r>
          </a:p>
        </p:txBody>
      </p:sp>
      <p:sp>
        <p:nvSpPr>
          <p:cNvPr id="3" name="Content Placeholder 2"/>
          <p:cNvSpPr>
            <a:spLocks noGrp="1"/>
          </p:cNvSpPr>
          <p:nvPr>
            <p:ph idx="1"/>
          </p:nvPr>
        </p:nvSpPr>
        <p:spPr>
          <a:xfrm>
            <a:off x="838200" y="2310816"/>
            <a:ext cx="10515600" cy="2485118"/>
          </a:xfrm>
        </p:spPr>
        <p:txBody>
          <a:bodyPr/>
          <a:lstStyle/>
          <a:p>
            <a:r>
              <a:rPr lang="en-US" dirty="0"/>
              <a:t>CPSU NSW claim for superannuation paid for all parental leave, in line with WSU approved EA - UTS rejected</a:t>
            </a:r>
          </a:p>
          <a:p>
            <a:r>
              <a:rPr lang="en-US" dirty="0"/>
              <a:t>No action to address the gender disparity gap</a:t>
            </a:r>
          </a:p>
          <a:p>
            <a:r>
              <a:rPr lang="en-US" dirty="0"/>
              <a:t>UTS will count unpaid parental leave as no break in continuity of service and be treated as time served</a:t>
            </a:r>
            <a:endParaRPr lang="en-AU" dirty="0"/>
          </a:p>
        </p:txBody>
      </p:sp>
    </p:spTree>
    <p:extLst>
      <p:ext uri="{BB962C8B-B14F-4D97-AF65-F5344CB8AC3E}">
        <p14:creationId xmlns:p14="http://schemas.microsoft.com/office/powerpoint/2010/main" val="960100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AU" dirty="0"/>
            </a:br>
            <a:r>
              <a:rPr lang="en-AU" dirty="0"/>
              <a:t>Individual Flexible Work Arrangement Request and Work From Home</a:t>
            </a:r>
            <a:br>
              <a:rPr lang="en-AU" dirty="0"/>
            </a:br>
            <a:endParaRPr lang="en-AU" dirty="0"/>
          </a:p>
        </p:txBody>
      </p:sp>
      <p:sp>
        <p:nvSpPr>
          <p:cNvPr id="3" name="Content Placeholder 2"/>
          <p:cNvSpPr>
            <a:spLocks noGrp="1"/>
          </p:cNvSpPr>
          <p:nvPr>
            <p:ph idx="1"/>
          </p:nvPr>
        </p:nvSpPr>
        <p:spPr/>
        <p:txBody>
          <a:bodyPr>
            <a:normAutofit fontScale="92500" lnSpcReduction="10000"/>
          </a:bodyPr>
          <a:lstStyle/>
          <a:p>
            <a:r>
              <a:rPr lang="en-AU" dirty="0"/>
              <a:t>UTS has responded to the CPSU NSW’s claims for remote working arrangements and incorporated the right to request a remote working arrangement in the individual flexible work arrangement clause.</a:t>
            </a:r>
          </a:p>
          <a:p>
            <a:endParaRPr lang="en-AU" dirty="0"/>
          </a:p>
          <a:p>
            <a:r>
              <a:rPr lang="en-AU" dirty="0"/>
              <a:t>A commitment welcomed by the CPSU NSW as per our claim, UTS management have included the ability for any informal arrangement for a remote working arrangement to be made between staff and their manager.</a:t>
            </a:r>
          </a:p>
          <a:p>
            <a:endParaRPr lang="en-AU" dirty="0"/>
          </a:p>
          <a:p>
            <a:r>
              <a:rPr lang="en-AU" dirty="0"/>
              <a:t>Other elements, including the provision of equipment and the reimbursement of costs incurred as a result of any direction by UTS to staff to work remotely as a result of any public health order have been rejected.</a:t>
            </a:r>
          </a:p>
          <a:p>
            <a:pPr marL="0" indent="0">
              <a:buNone/>
            </a:pPr>
            <a:endParaRPr lang="en-AU" dirty="0"/>
          </a:p>
        </p:txBody>
      </p:sp>
    </p:spTree>
    <p:extLst>
      <p:ext uri="{BB962C8B-B14F-4D97-AF65-F5344CB8AC3E}">
        <p14:creationId xmlns:p14="http://schemas.microsoft.com/office/powerpoint/2010/main" val="4119367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Pandemic Leave for All Staff</a:t>
            </a:r>
          </a:p>
        </p:txBody>
      </p:sp>
      <p:sp>
        <p:nvSpPr>
          <p:cNvPr id="3" name="Content Placeholder 2"/>
          <p:cNvSpPr>
            <a:spLocks noGrp="1"/>
          </p:cNvSpPr>
          <p:nvPr>
            <p:ph idx="1"/>
          </p:nvPr>
        </p:nvSpPr>
        <p:spPr>
          <a:xfrm>
            <a:off x="838200" y="1748134"/>
            <a:ext cx="10515600" cy="4351338"/>
          </a:xfrm>
        </p:spPr>
        <p:txBody>
          <a:bodyPr/>
          <a:lstStyle/>
          <a:p>
            <a:r>
              <a:rPr lang="en-AU" dirty="0"/>
              <a:t>It is disappointing, especially now government support for leave payments due to a COVID-19 infection have been withdrawn, that UTS refuses to provide any additional pandemic leave in the event a UTS staff member cannot attend work or work remotely due to infection.</a:t>
            </a:r>
          </a:p>
          <a:p>
            <a:endParaRPr lang="en-AU" dirty="0"/>
          </a:p>
          <a:p>
            <a:r>
              <a:rPr lang="en-AU" dirty="0"/>
              <a:t>UTS have only offered 4 hour paid leave periods for all casual staff to receive a vaccination that is recommended in a public health order.</a:t>
            </a:r>
          </a:p>
          <a:p>
            <a:pPr marL="0" indent="0">
              <a:buNone/>
            </a:pPr>
            <a:endParaRPr lang="en-AU" dirty="0"/>
          </a:p>
        </p:txBody>
      </p:sp>
    </p:spTree>
    <p:extLst>
      <p:ext uri="{BB962C8B-B14F-4D97-AF65-F5344CB8AC3E}">
        <p14:creationId xmlns:p14="http://schemas.microsoft.com/office/powerpoint/2010/main" val="2076016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Union Representation</a:t>
            </a:r>
          </a:p>
        </p:txBody>
      </p:sp>
      <p:sp>
        <p:nvSpPr>
          <p:cNvPr id="3" name="Content Placeholder 2"/>
          <p:cNvSpPr>
            <a:spLocks noGrp="1"/>
          </p:cNvSpPr>
          <p:nvPr>
            <p:ph idx="1"/>
          </p:nvPr>
        </p:nvSpPr>
        <p:spPr>
          <a:xfrm>
            <a:off x="838200" y="1334278"/>
            <a:ext cx="10515600" cy="5158597"/>
          </a:xfrm>
        </p:spPr>
        <p:txBody>
          <a:bodyPr>
            <a:normAutofit/>
          </a:bodyPr>
          <a:lstStyle/>
          <a:p>
            <a:pPr>
              <a:lnSpc>
                <a:spcPct val="170000"/>
              </a:lnSpc>
            </a:pPr>
            <a:r>
              <a:rPr lang="en-AU" sz="1400" dirty="0">
                <a:cs typeface="Arial" panose="020B0604020202020204" pitchFamily="34" charset="0"/>
              </a:rPr>
              <a:t>UTS have agreed to several claims to expand union representation rights including:</a:t>
            </a:r>
          </a:p>
          <a:p>
            <a:pPr lvl="0">
              <a:lnSpc>
                <a:spcPct val="170000"/>
              </a:lnSpc>
            </a:pPr>
            <a:r>
              <a:rPr lang="en-AU" sz="1400" dirty="0">
                <a:cs typeface="Arial" panose="020B0604020202020204" pitchFamily="34" charset="0"/>
              </a:rPr>
              <a:t>Secondment to unions option</a:t>
            </a:r>
          </a:p>
          <a:p>
            <a:pPr lvl="0">
              <a:lnSpc>
                <a:spcPct val="170000"/>
              </a:lnSpc>
            </a:pPr>
            <a:r>
              <a:rPr lang="en-AU" sz="1400" dirty="0">
                <a:cs typeface="Arial" panose="020B0604020202020204" pitchFamily="34" charset="0"/>
              </a:rPr>
              <a:t>Union access to staff directories</a:t>
            </a:r>
          </a:p>
          <a:p>
            <a:pPr lvl="0">
              <a:lnSpc>
                <a:spcPct val="170000"/>
              </a:lnSpc>
            </a:pPr>
            <a:r>
              <a:rPr lang="en-AU" sz="1400" dirty="0">
                <a:cs typeface="Arial" panose="020B0604020202020204" pitchFamily="34" charset="0"/>
              </a:rPr>
              <a:t>The free use of meeting rooms and their staff email addresses for communications to members</a:t>
            </a:r>
          </a:p>
          <a:p>
            <a:pPr lvl="0">
              <a:lnSpc>
                <a:spcPct val="170000"/>
              </a:lnSpc>
            </a:pPr>
            <a:r>
              <a:rPr lang="en-AU" sz="1400" dirty="0">
                <a:cs typeface="Arial" panose="020B0604020202020204" pitchFamily="34" charset="0"/>
              </a:rPr>
              <a:t>Assurances that any Professional staff member union representative attending authorised union activities under the clause will be considered on duty.</a:t>
            </a:r>
          </a:p>
          <a:p>
            <a:pPr>
              <a:lnSpc>
                <a:spcPct val="170000"/>
              </a:lnSpc>
            </a:pPr>
            <a:r>
              <a:rPr lang="en-AU" sz="1400" dirty="0">
                <a:cs typeface="Arial" panose="020B0604020202020204" pitchFamily="34" charset="0"/>
              </a:rPr>
              <a:t>UTS have rejected any possibility of an option for the CPSU NSW to negotiate a lease agreement for an office on campus. However, this will not deter any union activity or organising at UTS. It is open to the CPSU NSW to negotiate an agreement for an office on campus.</a:t>
            </a:r>
          </a:p>
          <a:p>
            <a:pPr>
              <a:lnSpc>
                <a:spcPct val="170000"/>
              </a:lnSpc>
            </a:pPr>
            <a:r>
              <a:rPr lang="en-AU" sz="1400" dirty="0">
                <a:cs typeface="Arial" panose="020B0604020202020204" pitchFamily="34" charset="0"/>
              </a:rPr>
              <a:t>UTS have further refused to the CPSU NSW’s claim to increase the number of paid days a union representative may be granted per year to undertake union activities.</a:t>
            </a:r>
          </a:p>
          <a:p>
            <a:pPr>
              <a:lnSpc>
                <a:spcPct val="170000"/>
              </a:lnSpc>
            </a:pPr>
            <a:r>
              <a:rPr lang="en-AU" sz="1400" dirty="0">
                <a:cs typeface="Arial" panose="020B0604020202020204" pitchFamily="34" charset="0"/>
              </a:rPr>
              <a:t>Further amendments have been put to UTS for consideration.</a:t>
            </a:r>
          </a:p>
        </p:txBody>
      </p:sp>
    </p:spTree>
    <p:extLst>
      <p:ext uri="{BB962C8B-B14F-4D97-AF65-F5344CB8AC3E}">
        <p14:creationId xmlns:p14="http://schemas.microsoft.com/office/powerpoint/2010/main" val="194362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err="1"/>
              <a:t>Broadbanding</a:t>
            </a:r>
            <a:endParaRPr lang="en-AU" dirty="0"/>
          </a:p>
        </p:txBody>
      </p:sp>
      <p:sp>
        <p:nvSpPr>
          <p:cNvPr id="3" name="Content Placeholder 2"/>
          <p:cNvSpPr>
            <a:spLocks noGrp="1"/>
          </p:cNvSpPr>
          <p:nvPr>
            <p:ph idx="1"/>
          </p:nvPr>
        </p:nvSpPr>
        <p:spPr/>
        <p:txBody>
          <a:bodyPr/>
          <a:lstStyle/>
          <a:p>
            <a:pPr marL="0" indent="0">
              <a:buNone/>
            </a:pPr>
            <a:endParaRPr lang="en-AU" dirty="0"/>
          </a:p>
          <a:p>
            <a:pPr marL="0" indent="0">
              <a:buNone/>
            </a:pPr>
            <a:endParaRPr lang="en-AU" dirty="0"/>
          </a:p>
          <a:p>
            <a:pPr marL="0" indent="0">
              <a:buNone/>
            </a:pPr>
            <a:r>
              <a:rPr lang="en-AU" dirty="0"/>
              <a:t>UTS has cut the current conditions of levels in </a:t>
            </a:r>
            <a:r>
              <a:rPr lang="en-AU" dirty="0" err="1"/>
              <a:t>broadbanding</a:t>
            </a:r>
            <a:r>
              <a:rPr lang="en-AU" dirty="0"/>
              <a:t> from 2-3 levels to only 2 levels. </a:t>
            </a:r>
          </a:p>
          <a:p>
            <a:pPr marL="0" indent="0">
              <a:buNone/>
            </a:pPr>
            <a:endParaRPr lang="en-AU" dirty="0"/>
          </a:p>
          <a:p>
            <a:pPr marL="0" indent="0">
              <a:buNone/>
            </a:pPr>
            <a:r>
              <a:rPr lang="en-AU" dirty="0"/>
              <a:t>The NTEU have remained silent on the cut. They clearly do not care about professional staff. </a:t>
            </a:r>
          </a:p>
          <a:p>
            <a:pPr marL="0" indent="0">
              <a:buNone/>
            </a:pPr>
            <a:endParaRPr lang="en-AU" dirty="0"/>
          </a:p>
        </p:txBody>
      </p:sp>
    </p:spTree>
    <p:extLst>
      <p:ext uri="{BB962C8B-B14F-4D97-AF65-F5344CB8AC3E}">
        <p14:creationId xmlns:p14="http://schemas.microsoft.com/office/powerpoint/2010/main" val="2363430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Professional Staff Development Fund</a:t>
            </a:r>
          </a:p>
        </p:txBody>
      </p:sp>
      <p:sp>
        <p:nvSpPr>
          <p:cNvPr id="3" name="Content Placeholder 2"/>
          <p:cNvSpPr>
            <a:spLocks noGrp="1"/>
          </p:cNvSpPr>
          <p:nvPr>
            <p:ph idx="1"/>
          </p:nvPr>
        </p:nvSpPr>
        <p:spPr>
          <a:xfrm>
            <a:off x="772885" y="2376131"/>
            <a:ext cx="10515600" cy="2139885"/>
          </a:xfrm>
        </p:spPr>
        <p:txBody>
          <a:bodyPr>
            <a:normAutofit/>
          </a:bodyPr>
          <a:lstStyle/>
          <a:p>
            <a:r>
              <a:rPr lang="en-AU" dirty="0"/>
              <a:t>The CPSU NSW will continue to insist that the Professional Staff Development Fund will be re-inserted into the EA to make UTS’s commitments to Professional Training clear.</a:t>
            </a:r>
          </a:p>
          <a:p>
            <a:r>
              <a:rPr lang="en-AU" dirty="0"/>
              <a:t>Currently no minimum</a:t>
            </a:r>
          </a:p>
          <a:p>
            <a:pPr marL="0" indent="0">
              <a:buNone/>
            </a:pPr>
            <a:endParaRPr lang="en-AU" dirty="0"/>
          </a:p>
        </p:txBody>
      </p:sp>
    </p:spTree>
    <p:extLst>
      <p:ext uri="{BB962C8B-B14F-4D97-AF65-F5344CB8AC3E}">
        <p14:creationId xmlns:p14="http://schemas.microsoft.com/office/powerpoint/2010/main" val="3581272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CPSU NSW UTS Current Enterprise Agreement Bargaining</a:t>
            </a:r>
          </a:p>
        </p:txBody>
      </p:sp>
      <p:sp>
        <p:nvSpPr>
          <p:cNvPr id="3" name="Content Placeholder 2"/>
          <p:cNvSpPr>
            <a:spLocks noGrp="1"/>
          </p:cNvSpPr>
          <p:nvPr>
            <p:ph idx="1"/>
          </p:nvPr>
        </p:nvSpPr>
        <p:spPr/>
        <p:txBody>
          <a:bodyPr/>
          <a:lstStyle/>
          <a:p>
            <a:pPr marL="0" indent="0">
              <a:buNone/>
            </a:pPr>
            <a:endParaRPr lang="en-AU" dirty="0"/>
          </a:p>
          <a:p>
            <a:pPr marL="0" indent="0">
              <a:buNone/>
            </a:pPr>
            <a:r>
              <a:rPr lang="en-AU" sz="1800" b="1" dirty="0"/>
              <a:t>Current Bargaining Team:</a:t>
            </a:r>
          </a:p>
          <a:p>
            <a:pPr marL="0" indent="0">
              <a:buNone/>
            </a:pPr>
            <a:r>
              <a:rPr lang="en-AU" sz="1800" dirty="0"/>
              <a:t>Andreas Dalman, Mark Christopher, Rosa Bow, Daisy Amanaki, Greg Hampshire and Michael Cope </a:t>
            </a:r>
          </a:p>
          <a:p>
            <a:pPr marL="0" indent="0">
              <a:buNone/>
            </a:pPr>
            <a:endParaRPr lang="en-AU" sz="1800" dirty="0"/>
          </a:p>
          <a:p>
            <a:pPr marL="0" indent="0">
              <a:buNone/>
            </a:pPr>
            <a:r>
              <a:rPr lang="en-AU" sz="1800" dirty="0"/>
              <a:t>UTS Enterprise Bargaining resumed 7</a:t>
            </a:r>
            <a:r>
              <a:rPr lang="en-AU" sz="1800" baseline="30000" dirty="0"/>
              <a:t>th</a:t>
            </a:r>
            <a:r>
              <a:rPr lang="en-AU" sz="1800" dirty="0"/>
              <a:t> February 2023. </a:t>
            </a:r>
          </a:p>
          <a:p>
            <a:pPr marL="0" indent="0">
              <a:buNone/>
            </a:pPr>
            <a:endParaRPr lang="en-AU" sz="1800" dirty="0"/>
          </a:p>
          <a:p>
            <a:pPr marL="0" indent="0">
              <a:buNone/>
            </a:pPr>
            <a:r>
              <a:rPr lang="en-AU" sz="1800" dirty="0"/>
              <a:t>Bargaining will conclude shortly before the single agreement is put to a vote for Union members and all UTS Staff. The single agreement will cover Professional Staff and academics. </a:t>
            </a:r>
          </a:p>
          <a:p>
            <a:pPr marL="0" indent="0">
              <a:buNone/>
            </a:pPr>
            <a:endParaRPr lang="en-AU" sz="1800" dirty="0"/>
          </a:p>
          <a:p>
            <a:pPr marL="0" indent="0">
              <a:buNone/>
            </a:pPr>
            <a:r>
              <a:rPr lang="en-AU" sz="1800" dirty="0"/>
              <a:t>Senior Executive Staff, UTS College staff, UTS entities staff are covered by separate agreements. </a:t>
            </a:r>
          </a:p>
          <a:p>
            <a:pPr marL="0" indent="0">
              <a:buNone/>
            </a:pPr>
            <a:endParaRPr lang="en-AU" sz="1800" dirty="0"/>
          </a:p>
        </p:txBody>
      </p:sp>
    </p:spTree>
    <p:extLst>
      <p:ext uri="{BB962C8B-B14F-4D97-AF65-F5344CB8AC3E}">
        <p14:creationId xmlns:p14="http://schemas.microsoft.com/office/powerpoint/2010/main" val="3090793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pPr algn="ctr"/>
            <a:r>
              <a:rPr lang="en-AU" b="1" u="sng" dirty="0">
                <a:solidFill>
                  <a:srgbClr val="FF0000"/>
                </a:solidFill>
              </a:rPr>
              <a:t>A Single Agreement is Not the Way</a:t>
            </a:r>
            <a:endParaRPr lang="en-AU" u="sng"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AU" b="1" dirty="0"/>
              <a:t>The CPSU NSW UTS bargaining team remain strongly committed to professional staff issues in a separate Professional Staff enterprise agreement as raised in our members’ Log of Claims.</a:t>
            </a:r>
            <a:endParaRPr lang="en-AU" dirty="0"/>
          </a:p>
          <a:p>
            <a:pPr marL="0" indent="0">
              <a:buNone/>
            </a:pPr>
            <a:r>
              <a:rPr lang="en-AU" b="1" dirty="0"/>
              <a:t> </a:t>
            </a:r>
            <a:endParaRPr lang="en-AU" dirty="0"/>
          </a:p>
          <a:p>
            <a:r>
              <a:rPr lang="en-AU" b="1" dirty="0"/>
              <a:t>UTS’s unfortunate </a:t>
            </a:r>
            <a:r>
              <a:rPr lang="en-AU" b="1" dirty="0" err="1"/>
              <a:t>pursual</a:t>
            </a:r>
            <a:r>
              <a:rPr lang="en-AU" b="1" dirty="0"/>
              <a:t> of a single enterprise agreement for both Professional and academic staff has been wrought with difficulties and delayed the settlement of an agreement for Professional Staff.</a:t>
            </a:r>
          </a:p>
          <a:p>
            <a:endParaRPr lang="en-AU" dirty="0"/>
          </a:p>
          <a:p>
            <a:r>
              <a:rPr lang="en-AU" b="1" dirty="0"/>
              <a:t>This problem is endemic at university sights that bargain for a single agreement. It creates conflicts of interests and delays professional staff from receiving their benefits in a fair and equitable manner.</a:t>
            </a:r>
            <a:endParaRPr lang="en-AU" dirty="0"/>
          </a:p>
          <a:p>
            <a:pPr marL="0" indent="0">
              <a:buNone/>
            </a:pPr>
            <a:r>
              <a:rPr lang="en-AU" b="1" dirty="0"/>
              <a:t> </a:t>
            </a:r>
            <a:endParaRPr lang="en-AU" dirty="0"/>
          </a:p>
          <a:p>
            <a:r>
              <a:rPr lang="en-AU" b="1" dirty="0"/>
              <a:t>We can only hope that UTS has learned from this unpleasant experience.</a:t>
            </a:r>
            <a:endParaRPr lang="en-AU" dirty="0"/>
          </a:p>
          <a:p>
            <a:pPr marL="0" indent="0">
              <a:buNone/>
            </a:pPr>
            <a:endParaRPr lang="en-AU" dirty="0"/>
          </a:p>
        </p:txBody>
      </p:sp>
    </p:spTree>
    <p:extLst>
      <p:ext uri="{BB962C8B-B14F-4D97-AF65-F5344CB8AC3E}">
        <p14:creationId xmlns:p14="http://schemas.microsoft.com/office/powerpoint/2010/main" val="619295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CPSU NSW UTS </a:t>
            </a:r>
          </a:p>
        </p:txBody>
      </p:sp>
      <p:sp>
        <p:nvSpPr>
          <p:cNvPr id="3" name="Content Placeholder 2"/>
          <p:cNvSpPr>
            <a:spLocks noGrp="1"/>
          </p:cNvSpPr>
          <p:nvPr>
            <p:ph idx="1"/>
          </p:nvPr>
        </p:nvSpPr>
        <p:spPr/>
        <p:txBody>
          <a:bodyPr/>
          <a:lstStyle/>
          <a:p>
            <a:pPr marL="0" indent="0">
              <a:buNone/>
            </a:pPr>
            <a:endParaRPr lang="en-AU" dirty="0">
              <a:hlinkClick r:id="rId2"/>
            </a:endParaRPr>
          </a:p>
          <a:p>
            <a:pPr marL="0" indent="0">
              <a:buNone/>
            </a:pPr>
            <a:endParaRPr lang="en-AU" dirty="0">
              <a:hlinkClick r:id="rId2"/>
            </a:endParaRPr>
          </a:p>
          <a:p>
            <a:pPr marL="0" indent="0">
              <a:buNone/>
            </a:pPr>
            <a:r>
              <a:rPr lang="en-AU" dirty="0">
                <a:hlinkClick r:id="rId2"/>
              </a:rPr>
              <a:t>https://cpsunsw.org.au/category/agencies/nsw-universities/university-of-technology-sydney/</a:t>
            </a:r>
            <a:endParaRPr lang="en-AU" dirty="0"/>
          </a:p>
          <a:p>
            <a:pPr marL="0" indent="0">
              <a:buNone/>
            </a:pPr>
            <a:endParaRPr lang="en-AU" dirty="0"/>
          </a:p>
        </p:txBody>
      </p:sp>
    </p:spTree>
    <p:extLst>
      <p:ext uri="{BB962C8B-B14F-4D97-AF65-F5344CB8AC3E}">
        <p14:creationId xmlns:p14="http://schemas.microsoft.com/office/powerpoint/2010/main" val="1129672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Where to Now? </a:t>
            </a:r>
          </a:p>
        </p:txBody>
      </p:sp>
      <p:sp>
        <p:nvSpPr>
          <p:cNvPr id="3" name="Content Placeholder 2"/>
          <p:cNvSpPr>
            <a:spLocks noGrp="1"/>
          </p:cNvSpPr>
          <p:nvPr>
            <p:ph idx="1"/>
          </p:nvPr>
        </p:nvSpPr>
        <p:spPr>
          <a:xfrm>
            <a:off x="940836" y="1597025"/>
            <a:ext cx="10515600" cy="4351338"/>
          </a:xfrm>
        </p:spPr>
        <p:txBody>
          <a:bodyPr/>
          <a:lstStyle/>
          <a:p>
            <a:pPr marL="0" indent="0">
              <a:buNone/>
            </a:pPr>
            <a:endParaRPr lang="en-AU" dirty="0"/>
          </a:p>
          <a:p>
            <a:pPr marL="0" indent="0">
              <a:buNone/>
            </a:pPr>
            <a:r>
              <a:rPr lang="en-AU" dirty="0"/>
              <a:t>The end is in sight. </a:t>
            </a:r>
          </a:p>
          <a:p>
            <a:pPr marL="0" indent="0">
              <a:buNone/>
            </a:pPr>
            <a:endParaRPr lang="en-AU" dirty="0"/>
          </a:p>
          <a:p>
            <a:pPr marL="0" indent="0">
              <a:buNone/>
            </a:pPr>
            <a:r>
              <a:rPr lang="en-AU" dirty="0"/>
              <a:t>Next Meeting:</a:t>
            </a:r>
          </a:p>
          <a:p>
            <a:pPr marL="0" indent="0">
              <a:buNone/>
            </a:pPr>
            <a:r>
              <a:rPr lang="en-AU" dirty="0"/>
              <a:t>Tuesday 21 February </a:t>
            </a:r>
          </a:p>
          <a:p>
            <a:pPr marL="0" indent="0">
              <a:buNone/>
            </a:pPr>
            <a:endParaRPr lang="en-AU" dirty="0"/>
          </a:p>
          <a:p>
            <a:pPr marL="0" indent="0">
              <a:buNone/>
            </a:pPr>
            <a:endParaRPr lang="en-AU" dirty="0"/>
          </a:p>
          <a:p>
            <a:pPr marL="0" indent="0">
              <a:buNone/>
            </a:pPr>
            <a:endParaRPr lang="en-AU" dirty="0"/>
          </a:p>
        </p:txBody>
      </p:sp>
      <p:sp>
        <p:nvSpPr>
          <p:cNvPr id="5" name="Rectangle 2">
            <a:extLst>
              <a:ext uri="{FF2B5EF4-FFF2-40B4-BE49-F238E27FC236}">
                <a16:creationId xmlns:a16="http://schemas.microsoft.com/office/drawing/2014/main" id="{0B49D6A0-EE72-28F1-409B-5F685C6804AB}"/>
              </a:ext>
            </a:extLst>
          </p:cNvPr>
          <p:cNvSpPr>
            <a:spLocks noChangeArrowheads="1"/>
          </p:cNvSpPr>
          <p:nvPr/>
        </p:nvSpPr>
        <p:spPr bwMode="auto">
          <a:xfrm>
            <a:off x="940836" y="4095567"/>
            <a:ext cx="3353803"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Indigenous employment provisions (Clause 35)</a:t>
            </a:r>
            <a:endParaRPr kumimoji="0" lang="en-AU"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Annual leave (Clause 37)</a:t>
            </a:r>
            <a:endParaRPr kumimoji="0" lang="en-AU"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Gender affirmation (Clause 41)</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en-US" sz="1100" b="0" i="0" u="none" strike="noStrike" cap="none" normalizeH="0" baseline="0" dirty="0">
                <a:ln>
                  <a:noFill/>
                </a:ln>
                <a:effectLst/>
                <a:latin typeface="Arial" panose="020B0604020202020204" pitchFamily="34" charset="0"/>
                <a:ea typeface="Calibri" panose="020F0502020204030204" pitchFamily="34" charset="0"/>
              </a:rPr>
              <a:t>Professional </a:t>
            </a:r>
            <a:r>
              <a:rPr lang="en-AU" altLang="en-US" sz="1100" dirty="0">
                <a:latin typeface="Arial" panose="020B0604020202020204" pitchFamily="34" charset="0"/>
                <a:ea typeface="Calibri" panose="020F0502020204030204" pitchFamily="34" charset="0"/>
              </a:rPr>
              <a:t>Development Fund (Clause 80)</a:t>
            </a:r>
            <a:endParaRPr kumimoji="0" lang="en-AU" altLang="en-US" sz="11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Contract Research Employment (Clause 29)</a:t>
            </a:r>
            <a:endParaRPr kumimoji="0" lang="en-AU"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Casual academic activity descriptors (Schedule 2)</a:t>
            </a:r>
            <a:endParaRPr kumimoji="0" lang="en-AU"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09479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Next Steps</a:t>
            </a:r>
          </a:p>
        </p:txBody>
      </p:sp>
      <p:sp>
        <p:nvSpPr>
          <p:cNvPr id="3" name="Content Placeholder 2"/>
          <p:cNvSpPr>
            <a:spLocks noGrp="1"/>
          </p:cNvSpPr>
          <p:nvPr>
            <p:ph idx="1"/>
          </p:nvPr>
        </p:nvSpPr>
        <p:spPr/>
        <p:txBody>
          <a:bodyPr/>
          <a:lstStyle/>
          <a:p>
            <a:pPr marL="0" indent="0">
              <a:buNone/>
            </a:pPr>
            <a:r>
              <a:rPr lang="en-AU" dirty="0"/>
              <a:t>In-Principle Agreement to EB9 after members’ consultation.</a:t>
            </a:r>
          </a:p>
          <a:p>
            <a:pPr marL="0" indent="0">
              <a:buNone/>
            </a:pPr>
            <a:r>
              <a:rPr lang="en-AU" dirty="0"/>
              <a:t>Final Drafting of the Single Agreement</a:t>
            </a:r>
          </a:p>
          <a:p>
            <a:pPr marL="0" indent="0">
              <a:buNone/>
            </a:pPr>
            <a:r>
              <a:rPr lang="en-AU" dirty="0"/>
              <a:t>Presentation to University Community</a:t>
            </a:r>
          </a:p>
          <a:p>
            <a:pPr marL="0" indent="0">
              <a:buNone/>
            </a:pPr>
            <a:r>
              <a:rPr lang="en-AU" dirty="0"/>
              <a:t>Union/All Staff Vote</a:t>
            </a:r>
          </a:p>
          <a:p>
            <a:pPr marL="0" indent="0">
              <a:buNone/>
            </a:pPr>
            <a:r>
              <a:rPr lang="en-AU" dirty="0"/>
              <a:t>Registration of UTS EB9 with the Fair Work Commission</a:t>
            </a:r>
          </a:p>
          <a:p>
            <a:pPr marL="0" indent="0">
              <a:buNone/>
            </a:pPr>
            <a:r>
              <a:rPr lang="en-AU" dirty="0"/>
              <a:t>Approved by the Fair Work Commission</a:t>
            </a:r>
          </a:p>
          <a:p>
            <a:pPr marL="0" indent="0">
              <a:buNone/>
            </a:pPr>
            <a:r>
              <a:rPr lang="en-AU" dirty="0"/>
              <a:t>Implementation Meetings during life of agreement. </a:t>
            </a:r>
          </a:p>
        </p:txBody>
      </p:sp>
    </p:spTree>
    <p:extLst>
      <p:ext uri="{BB962C8B-B14F-4D97-AF65-F5344CB8AC3E}">
        <p14:creationId xmlns:p14="http://schemas.microsoft.com/office/powerpoint/2010/main" val="3363166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Key EB9 Outcomes</a:t>
            </a:r>
          </a:p>
        </p:txBody>
      </p:sp>
      <p:sp>
        <p:nvSpPr>
          <p:cNvPr id="3" name="Content Placeholder 2"/>
          <p:cNvSpPr>
            <a:spLocks noGrp="1"/>
          </p:cNvSpPr>
          <p:nvPr>
            <p:ph idx="1"/>
          </p:nvPr>
        </p:nvSpPr>
        <p:spPr>
          <a:xfrm>
            <a:off x="838200" y="1582180"/>
            <a:ext cx="10515600" cy="4771966"/>
          </a:xfrm>
        </p:spPr>
        <p:txBody>
          <a:bodyPr>
            <a:normAutofit/>
          </a:bodyPr>
          <a:lstStyle/>
          <a:p>
            <a:pPr marL="0" indent="0">
              <a:buNone/>
            </a:pPr>
            <a:r>
              <a:rPr lang="en-AU" dirty="0"/>
              <a:t>Single Agreement for Professional and Academic Staff </a:t>
            </a:r>
          </a:p>
          <a:p>
            <a:pPr marL="0" indent="0">
              <a:buNone/>
            </a:pPr>
            <a:r>
              <a:rPr lang="en-AU" dirty="0"/>
              <a:t>Nominal Expiry Date of EB9</a:t>
            </a:r>
          </a:p>
          <a:p>
            <a:pPr marL="0" indent="0">
              <a:buNone/>
            </a:pPr>
            <a:r>
              <a:rPr lang="en-AU" dirty="0"/>
              <a:t>Salary Offer</a:t>
            </a:r>
          </a:p>
          <a:p>
            <a:pPr marL="0" indent="0">
              <a:buNone/>
            </a:pPr>
            <a:r>
              <a:rPr lang="en-AU" dirty="0"/>
              <a:t>Leave Matters – Maximum Accumulation</a:t>
            </a:r>
          </a:p>
          <a:p>
            <a:pPr marL="0" indent="0">
              <a:buNone/>
            </a:pPr>
            <a:r>
              <a:rPr lang="en-AU" dirty="0"/>
              <a:t>Parental Leave Matters</a:t>
            </a:r>
          </a:p>
          <a:p>
            <a:pPr marL="0" indent="0">
              <a:buNone/>
            </a:pPr>
            <a:r>
              <a:rPr lang="en-AU" dirty="0"/>
              <a:t>Gender Affirmation Leave</a:t>
            </a:r>
          </a:p>
          <a:p>
            <a:pPr marL="0" indent="0">
              <a:buNone/>
            </a:pPr>
            <a:r>
              <a:rPr lang="en-AU" dirty="0"/>
              <a:t>Indigenous Matters</a:t>
            </a:r>
          </a:p>
          <a:p>
            <a:pPr marL="0" indent="0">
              <a:buNone/>
            </a:pPr>
            <a:r>
              <a:rPr lang="en-AU" dirty="0"/>
              <a:t>Superannuation</a:t>
            </a:r>
          </a:p>
          <a:p>
            <a:pPr marL="0" indent="0">
              <a:buNone/>
            </a:pPr>
            <a:r>
              <a:rPr lang="en-AU" dirty="0"/>
              <a:t>Job Security – fixed term and reduced casualisation</a:t>
            </a:r>
          </a:p>
        </p:txBody>
      </p:sp>
    </p:spTree>
    <p:extLst>
      <p:ext uri="{BB962C8B-B14F-4D97-AF65-F5344CB8AC3E}">
        <p14:creationId xmlns:p14="http://schemas.microsoft.com/office/powerpoint/2010/main" val="973317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Single Agreement</a:t>
            </a:r>
          </a:p>
        </p:txBody>
      </p:sp>
      <p:sp>
        <p:nvSpPr>
          <p:cNvPr id="3" name="Content Placeholder 2"/>
          <p:cNvSpPr>
            <a:spLocks noGrp="1"/>
          </p:cNvSpPr>
          <p:nvPr>
            <p:ph idx="1"/>
          </p:nvPr>
        </p:nvSpPr>
        <p:spPr>
          <a:xfrm>
            <a:off x="838200" y="1469164"/>
            <a:ext cx="10515600" cy="4351338"/>
          </a:xfrm>
        </p:spPr>
        <p:txBody>
          <a:bodyPr>
            <a:normAutofit fontScale="92500" lnSpcReduction="20000"/>
          </a:bodyPr>
          <a:lstStyle/>
          <a:p>
            <a:pPr marL="0" indent="0">
              <a:buNone/>
            </a:pPr>
            <a:r>
              <a:rPr lang="en-AU" dirty="0"/>
              <a:t>The single agreement will cover Academic and Professional Staff. </a:t>
            </a:r>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r>
              <a:rPr lang="en-AU" dirty="0"/>
              <a:t>Senior Executive Staff, UTS College staff, UTS entities staff are covered by separate agreements. </a:t>
            </a:r>
          </a:p>
          <a:p>
            <a:pPr marL="0" indent="0">
              <a:buNone/>
            </a:pPr>
            <a:endParaRPr lang="en-AU" dirty="0"/>
          </a:p>
          <a:p>
            <a:pPr marL="0" indent="0">
              <a:buNone/>
            </a:pPr>
            <a:r>
              <a:rPr lang="en-AU" dirty="0"/>
              <a:t>To be clear, the CPSU NSW and members do not want a single agreement, we want separate EAs.</a:t>
            </a:r>
          </a:p>
          <a:p>
            <a:pPr marL="0" indent="0">
              <a:buNone/>
            </a:pPr>
            <a:endParaRPr lang="en-AU" dirty="0"/>
          </a:p>
          <a:p>
            <a:pPr marL="0" indent="0">
              <a:buNone/>
            </a:pPr>
            <a:endParaRPr lang="en-AU" dirty="0"/>
          </a:p>
          <a:p>
            <a:pPr marL="0" indent="0">
              <a:buNone/>
            </a:pPr>
            <a:endParaRPr lang="en-AU" dirty="0"/>
          </a:p>
          <a:p>
            <a:pPr marL="0" indent="0">
              <a:buNone/>
            </a:pPr>
            <a:endParaRPr lang="en-AU" dirty="0"/>
          </a:p>
        </p:txBody>
      </p:sp>
      <p:pic>
        <p:nvPicPr>
          <p:cNvPr id="4" name="Picture 3"/>
          <p:cNvPicPr>
            <a:picLocks noChangeAspect="1"/>
          </p:cNvPicPr>
          <p:nvPr/>
        </p:nvPicPr>
        <p:blipFill>
          <a:blip r:embed="rId2"/>
          <a:stretch>
            <a:fillRect/>
          </a:stretch>
        </p:blipFill>
        <p:spPr>
          <a:xfrm>
            <a:off x="1441374" y="2120207"/>
            <a:ext cx="8924925" cy="1752600"/>
          </a:xfrm>
          <a:prstGeom prst="rect">
            <a:avLst/>
          </a:prstGeom>
        </p:spPr>
      </p:pic>
    </p:spTree>
    <p:extLst>
      <p:ext uri="{BB962C8B-B14F-4D97-AF65-F5344CB8AC3E}">
        <p14:creationId xmlns:p14="http://schemas.microsoft.com/office/powerpoint/2010/main" val="2686609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Nominal Expiry Date of EB9</a:t>
            </a:r>
          </a:p>
        </p:txBody>
      </p:sp>
      <p:sp>
        <p:nvSpPr>
          <p:cNvPr id="3" name="Content Placeholder 2"/>
          <p:cNvSpPr>
            <a:spLocks noGrp="1"/>
          </p:cNvSpPr>
          <p:nvPr>
            <p:ph idx="1"/>
          </p:nvPr>
        </p:nvSpPr>
        <p:spPr/>
        <p:txBody>
          <a:bodyPr/>
          <a:lstStyle/>
          <a:p>
            <a:pPr marL="0" indent="0">
              <a:buNone/>
            </a:pPr>
            <a:endParaRPr lang="en-AU" dirty="0"/>
          </a:p>
          <a:p>
            <a:pPr marL="0" indent="0">
              <a:buNone/>
            </a:pPr>
            <a:endParaRPr lang="en-AU" dirty="0"/>
          </a:p>
        </p:txBody>
      </p:sp>
      <p:pic>
        <p:nvPicPr>
          <p:cNvPr id="4" name="Picture 3"/>
          <p:cNvPicPr>
            <a:picLocks noChangeAspect="1"/>
          </p:cNvPicPr>
          <p:nvPr/>
        </p:nvPicPr>
        <p:blipFill>
          <a:blip r:embed="rId2"/>
          <a:stretch>
            <a:fillRect/>
          </a:stretch>
        </p:blipFill>
        <p:spPr>
          <a:xfrm>
            <a:off x="1504950" y="2933700"/>
            <a:ext cx="9182100" cy="990600"/>
          </a:xfrm>
          <a:prstGeom prst="rect">
            <a:avLst/>
          </a:prstGeom>
        </p:spPr>
      </p:pic>
    </p:spTree>
    <p:extLst>
      <p:ext uri="{BB962C8B-B14F-4D97-AF65-F5344CB8AC3E}">
        <p14:creationId xmlns:p14="http://schemas.microsoft.com/office/powerpoint/2010/main" val="2271176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UTS EB9 Pay Offer</a:t>
            </a:r>
          </a:p>
        </p:txBody>
      </p:sp>
      <p:sp>
        <p:nvSpPr>
          <p:cNvPr id="3" name="Content Placeholder 2"/>
          <p:cNvSpPr>
            <a:spLocks noGrp="1"/>
          </p:cNvSpPr>
          <p:nvPr>
            <p:ph idx="1"/>
          </p:nvPr>
        </p:nvSpPr>
        <p:spPr/>
        <p:txBody>
          <a:bodyPr/>
          <a:lstStyle/>
          <a:p>
            <a:pPr marL="0" indent="0">
              <a:buNone/>
            </a:pPr>
            <a:r>
              <a:rPr lang="en-AU" dirty="0"/>
              <a:t>CPSU NSW UTS EB9 Log of Claims – 16% over 4 years.</a:t>
            </a:r>
          </a:p>
          <a:p>
            <a:pPr marL="0" indent="0">
              <a:buNone/>
            </a:pPr>
            <a:r>
              <a:rPr lang="en-AU" dirty="0"/>
              <a:t>UTS have rejected sign on bonus or uplifts.</a:t>
            </a:r>
          </a:p>
          <a:p>
            <a:pPr marL="0" indent="0">
              <a:buNone/>
            </a:pPr>
            <a:r>
              <a:rPr lang="en-AU" dirty="0"/>
              <a:t>The NTEU did not support uplifts but failed to propose an alternative pay increase.  </a:t>
            </a:r>
          </a:p>
          <a:p>
            <a:pPr marL="0" indent="0">
              <a:buNone/>
            </a:pPr>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val="2410595988"/>
              </p:ext>
            </p:extLst>
          </p:nvPr>
        </p:nvGraphicFramePr>
        <p:xfrm>
          <a:off x="1200150" y="3825550"/>
          <a:ext cx="9800642" cy="2486349"/>
        </p:xfrm>
        <a:graphic>
          <a:graphicData uri="http://schemas.openxmlformats.org/drawingml/2006/table">
            <a:tbl>
              <a:tblPr firstRow="1" firstCol="1" bandRow="1">
                <a:tableStyleId>{5C22544A-7EE6-4342-B048-85BDC9FD1C3A}</a:tableStyleId>
              </a:tblPr>
              <a:tblGrid>
                <a:gridCol w="2597170">
                  <a:extLst>
                    <a:ext uri="{9D8B030D-6E8A-4147-A177-3AD203B41FA5}">
                      <a16:colId xmlns:a16="http://schemas.microsoft.com/office/drawing/2014/main" val="1901694589"/>
                    </a:ext>
                  </a:extLst>
                </a:gridCol>
                <a:gridCol w="2593250">
                  <a:extLst>
                    <a:ext uri="{9D8B030D-6E8A-4147-A177-3AD203B41FA5}">
                      <a16:colId xmlns:a16="http://schemas.microsoft.com/office/drawing/2014/main" val="2480612856"/>
                    </a:ext>
                  </a:extLst>
                </a:gridCol>
                <a:gridCol w="4610222">
                  <a:extLst>
                    <a:ext uri="{9D8B030D-6E8A-4147-A177-3AD203B41FA5}">
                      <a16:colId xmlns:a16="http://schemas.microsoft.com/office/drawing/2014/main" val="1933423721"/>
                    </a:ext>
                  </a:extLst>
                </a:gridCol>
              </a:tblGrid>
              <a:tr h="276261">
                <a:tc>
                  <a:txBody>
                    <a:bodyPr/>
                    <a:lstStyle/>
                    <a:p>
                      <a:pPr indent="24765" algn="ctr">
                        <a:spcAft>
                          <a:spcPts val="0"/>
                        </a:spcAft>
                      </a:pPr>
                      <a:r>
                        <a:rPr lang="en-US" sz="1000" dirty="0">
                          <a:effectLst/>
                        </a:rPr>
                        <a:t>Date of Pay Increase</a:t>
                      </a:r>
                      <a:endParaRPr lang="en-AU" sz="1000" dirty="0">
                        <a:effectLst/>
                        <a:latin typeface="Times New Roman" panose="02020603050405020304" pitchFamily="18" charset="0"/>
                      </a:endParaRPr>
                    </a:p>
                  </a:txBody>
                  <a:tcPr marL="68580" marR="68580" marT="0" marB="0"/>
                </a:tc>
                <a:tc>
                  <a:txBody>
                    <a:bodyPr/>
                    <a:lstStyle/>
                    <a:p>
                      <a:pPr indent="24765" algn="ctr">
                        <a:spcAft>
                          <a:spcPts val="0"/>
                        </a:spcAft>
                      </a:pPr>
                      <a:r>
                        <a:rPr lang="en-US" sz="1000">
                          <a:effectLst/>
                        </a:rPr>
                        <a:t>Management Offer </a:t>
                      </a:r>
                      <a:endParaRPr lang="en-AU" sz="1000">
                        <a:effectLst/>
                        <a:latin typeface="Times New Roman" panose="02020603050405020304" pitchFamily="18" charset="0"/>
                      </a:endParaRPr>
                    </a:p>
                  </a:txBody>
                  <a:tcPr marL="68580" marR="68580" marT="0" marB="0"/>
                </a:tc>
                <a:tc>
                  <a:txBody>
                    <a:bodyPr/>
                    <a:lstStyle/>
                    <a:p>
                      <a:pPr indent="24765" algn="ctr">
                        <a:spcAft>
                          <a:spcPts val="0"/>
                        </a:spcAft>
                      </a:pPr>
                      <a:r>
                        <a:rPr lang="en-US" sz="1000">
                          <a:effectLst/>
                        </a:rPr>
                        <a:t>CPSU NSW Offer</a:t>
                      </a:r>
                      <a:endParaRPr lang="en-AU" sz="1000">
                        <a:effectLst/>
                        <a:latin typeface="Times New Roman" panose="02020603050405020304" pitchFamily="18" charset="0"/>
                      </a:endParaRPr>
                    </a:p>
                  </a:txBody>
                  <a:tcPr marL="68580" marR="68580" marT="0" marB="0"/>
                </a:tc>
                <a:extLst>
                  <a:ext uri="{0D108BD9-81ED-4DB2-BD59-A6C34878D82A}">
                    <a16:rowId xmlns:a16="http://schemas.microsoft.com/office/drawing/2014/main" val="1588496586"/>
                  </a:ext>
                </a:extLst>
              </a:tr>
              <a:tr h="276261">
                <a:tc>
                  <a:txBody>
                    <a:bodyPr/>
                    <a:lstStyle/>
                    <a:p>
                      <a:pPr indent="24765">
                        <a:spcAft>
                          <a:spcPts val="0"/>
                        </a:spcAft>
                      </a:pPr>
                      <a:r>
                        <a:rPr lang="en-US" sz="1000">
                          <a:effectLst/>
                        </a:rPr>
                        <a:t>1 May 2023</a:t>
                      </a:r>
                      <a:endParaRPr lang="en-AU" sz="1000">
                        <a:effectLst/>
                        <a:latin typeface="Times New Roman" panose="02020603050405020304" pitchFamily="18" charset="0"/>
                      </a:endParaRPr>
                    </a:p>
                  </a:txBody>
                  <a:tcPr marL="68580" marR="68580" marT="0" marB="0"/>
                </a:tc>
                <a:tc>
                  <a:txBody>
                    <a:bodyPr/>
                    <a:lstStyle/>
                    <a:p>
                      <a:pPr indent="24765" algn="ctr">
                        <a:spcAft>
                          <a:spcPts val="0"/>
                        </a:spcAft>
                      </a:pPr>
                      <a:r>
                        <a:rPr lang="en-US" sz="1000">
                          <a:effectLst/>
                        </a:rPr>
                        <a:t>2.25</a:t>
                      </a:r>
                      <a:endParaRPr lang="en-AU" sz="1000">
                        <a:effectLst/>
                        <a:latin typeface="Times New Roman" panose="02020603050405020304" pitchFamily="18" charset="0"/>
                      </a:endParaRPr>
                    </a:p>
                  </a:txBody>
                  <a:tcPr marL="68580" marR="68580" marT="0" marB="0"/>
                </a:tc>
                <a:tc>
                  <a:txBody>
                    <a:bodyPr/>
                    <a:lstStyle/>
                    <a:p>
                      <a:pPr indent="24765" algn="ctr">
                        <a:spcAft>
                          <a:spcPts val="0"/>
                        </a:spcAft>
                      </a:pPr>
                      <a:r>
                        <a:rPr lang="en-US" sz="1000" dirty="0">
                          <a:effectLst/>
                        </a:rPr>
                        <a:t>2.25</a:t>
                      </a:r>
                      <a:endParaRPr lang="en-AU" sz="1000" dirty="0">
                        <a:effectLst/>
                        <a:latin typeface="Times New Roman" panose="02020603050405020304" pitchFamily="18" charset="0"/>
                      </a:endParaRPr>
                    </a:p>
                  </a:txBody>
                  <a:tcPr marL="68580" marR="68580" marT="0" marB="0"/>
                </a:tc>
                <a:extLst>
                  <a:ext uri="{0D108BD9-81ED-4DB2-BD59-A6C34878D82A}">
                    <a16:rowId xmlns:a16="http://schemas.microsoft.com/office/drawing/2014/main" val="570038857"/>
                  </a:ext>
                </a:extLst>
              </a:tr>
              <a:tr h="276261">
                <a:tc>
                  <a:txBody>
                    <a:bodyPr/>
                    <a:lstStyle/>
                    <a:p>
                      <a:pPr indent="24765">
                        <a:spcAft>
                          <a:spcPts val="0"/>
                        </a:spcAft>
                      </a:pPr>
                      <a:r>
                        <a:rPr lang="en-US" sz="1000">
                          <a:effectLst/>
                        </a:rPr>
                        <a:t>1 November 2023</a:t>
                      </a:r>
                      <a:endParaRPr lang="en-AU" sz="1000">
                        <a:effectLst/>
                        <a:latin typeface="Times New Roman" panose="02020603050405020304" pitchFamily="18" charset="0"/>
                      </a:endParaRPr>
                    </a:p>
                  </a:txBody>
                  <a:tcPr marL="68580" marR="68580" marT="0" marB="0"/>
                </a:tc>
                <a:tc>
                  <a:txBody>
                    <a:bodyPr/>
                    <a:lstStyle/>
                    <a:p>
                      <a:pPr indent="24765" algn="ctr">
                        <a:spcAft>
                          <a:spcPts val="0"/>
                        </a:spcAft>
                      </a:pPr>
                      <a:r>
                        <a:rPr lang="en-US" sz="1000">
                          <a:effectLst/>
                        </a:rPr>
                        <a:t>2.25</a:t>
                      </a:r>
                      <a:endParaRPr lang="en-AU" sz="1000">
                        <a:effectLst/>
                        <a:latin typeface="Times New Roman" panose="02020603050405020304" pitchFamily="18" charset="0"/>
                      </a:endParaRPr>
                    </a:p>
                  </a:txBody>
                  <a:tcPr marL="68580" marR="68580" marT="0" marB="0"/>
                </a:tc>
                <a:tc>
                  <a:txBody>
                    <a:bodyPr/>
                    <a:lstStyle/>
                    <a:p>
                      <a:pPr indent="24765" algn="ctr">
                        <a:spcAft>
                          <a:spcPts val="0"/>
                        </a:spcAft>
                      </a:pPr>
                      <a:r>
                        <a:rPr lang="en-US" sz="1000">
                          <a:effectLst/>
                        </a:rPr>
                        <a:t>2.25</a:t>
                      </a:r>
                      <a:endParaRPr lang="en-AU" sz="1000">
                        <a:effectLst/>
                        <a:latin typeface="Times New Roman" panose="02020603050405020304" pitchFamily="18" charset="0"/>
                      </a:endParaRPr>
                    </a:p>
                  </a:txBody>
                  <a:tcPr marL="68580" marR="68580" marT="0" marB="0"/>
                </a:tc>
                <a:extLst>
                  <a:ext uri="{0D108BD9-81ED-4DB2-BD59-A6C34878D82A}">
                    <a16:rowId xmlns:a16="http://schemas.microsoft.com/office/drawing/2014/main" val="2142802706"/>
                  </a:ext>
                </a:extLst>
              </a:tr>
              <a:tr h="276261">
                <a:tc>
                  <a:txBody>
                    <a:bodyPr/>
                    <a:lstStyle/>
                    <a:p>
                      <a:pPr indent="24765">
                        <a:spcAft>
                          <a:spcPts val="0"/>
                        </a:spcAft>
                      </a:pPr>
                      <a:r>
                        <a:rPr lang="en-US" sz="1000">
                          <a:effectLst/>
                        </a:rPr>
                        <a:t>1 May 2024</a:t>
                      </a:r>
                      <a:endParaRPr lang="en-AU" sz="1000">
                        <a:effectLst/>
                        <a:latin typeface="Times New Roman" panose="02020603050405020304" pitchFamily="18" charset="0"/>
                      </a:endParaRPr>
                    </a:p>
                  </a:txBody>
                  <a:tcPr marL="68580" marR="68580" marT="0" marB="0"/>
                </a:tc>
                <a:tc>
                  <a:txBody>
                    <a:bodyPr/>
                    <a:lstStyle/>
                    <a:p>
                      <a:pPr indent="24765" algn="ctr">
                        <a:spcAft>
                          <a:spcPts val="0"/>
                        </a:spcAft>
                      </a:pPr>
                      <a:r>
                        <a:rPr lang="en-US" sz="1000">
                          <a:effectLst/>
                        </a:rPr>
                        <a:t>1.75</a:t>
                      </a:r>
                      <a:endParaRPr lang="en-AU" sz="1000">
                        <a:effectLst/>
                        <a:latin typeface="Times New Roman" panose="02020603050405020304" pitchFamily="18" charset="0"/>
                      </a:endParaRPr>
                    </a:p>
                  </a:txBody>
                  <a:tcPr marL="68580" marR="68580" marT="0" marB="0"/>
                </a:tc>
                <a:tc>
                  <a:txBody>
                    <a:bodyPr/>
                    <a:lstStyle/>
                    <a:p>
                      <a:pPr indent="24765" algn="ctr">
                        <a:spcAft>
                          <a:spcPts val="0"/>
                        </a:spcAft>
                      </a:pPr>
                      <a:r>
                        <a:rPr lang="en-US" sz="1000">
                          <a:effectLst/>
                        </a:rPr>
                        <a:t>1.75</a:t>
                      </a:r>
                      <a:endParaRPr lang="en-AU" sz="1000">
                        <a:effectLst/>
                        <a:latin typeface="Times New Roman" panose="02020603050405020304" pitchFamily="18" charset="0"/>
                      </a:endParaRPr>
                    </a:p>
                  </a:txBody>
                  <a:tcPr marL="68580" marR="68580" marT="0" marB="0"/>
                </a:tc>
                <a:extLst>
                  <a:ext uri="{0D108BD9-81ED-4DB2-BD59-A6C34878D82A}">
                    <a16:rowId xmlns:a16="http://schemas.microsoft.com/office/drawing/2014/main" val="1837389387"/>
                  </a:ext>
                </a:extLst>
              </a:tr>
              <a:tr h="276261">
                <a:tc>
                  <a:txBody>
                    <a:bodyPr/>
                    <a:lstStyle/>
                    <a:p>
                      <a:pPr indent="24765">
                        <a:spcAft>
                          <a:spcPts val="0"/>
                        </a:spcAft>
                      </a:pPr>
                      <a:r>
                        <a:rPr lang="en-US" sz="1000">
                          <a:effectLst/>
                        </a:rPr>
                        <a:t>1 November 2024</a:t>
                      </a:r>
                      <a:endParaRPr lang="en-AU" sz="1000">
                        <a:effectLst/>
                        <a:latin typeface="Times New Roman" panose="02020603050405020304" pitchFamily="18" charset="0"/>
                      </a:endParaRPr>
                    </a:p>
                  </a:txBody>
                  <a:tcPr marL="68580" marR="68580" marT="0" marB="0"/>
                </a:tc>
                <a:tc>
                  <a:txBody>
                    <a:bodyPr/>
                    <a:lstStyle/>
                    <a:p>
                      <a:pPr indent="24765" algn="ctr">
                        <a:spcAft>
                          <a:spcPts val="0"/>
                        </a:spcAft>
                      </a:pPr>
                      <a:r>
                        <a:rPr lang="en-US" sz="1000">
                          <a:effectLst/>
                        </a:rPr>
                        <a:t>1.75</a:t>
                      </a:r>
                      <a:endParaRPr lang="en-AU" sz="1000">
                        <a:effectLst/>
                        <a:latin typeface="Times New Roman" panose="02020603050405020304" pitchFamily="18" charset="0"/>
                      </a:endParaRPr>
                    </a:p>
                  </a:txBody>
                  <a:tcPr marL="68580" marR="68580" marT="0" marB="0"/>
                </a:tc>
                <a:tc>
                  <a:txBody>
                    <a:bodyPr/>
                    <a:lstStyle/>
                    <a:p>
                      <a:pPr indent="24765" algn="ctr">
                        <a:spcAft>
                          <a:spcPts val="0"/>
                        </a:spcAft>
                      </a:pPr>
                      <a:r>
                        <a:rPr lang="en-US" sz="1000">
                          <a:effectLst/>
                        </a:rPr>
                        <a:t>1.75</a:t>
                      </a:r>
                      <a:endParaRPr lang="en-AU" sz="1000">
                        <a:effectLst/>
                        <a:latin typeface="Times New Roman" panose="02020603050405020304" pitchFamily="18" charset="0"/>
                      </a:endParaRPr>
                    </a:p>
                  </a:txBody>
                  <a:tcPr marL="68580" marR="68580" marT="0" marB="0"/>
                </a:tc>
                <a:extLst>
                  <a:ext uri="{0D108BD9-81ED-4DB2-BD59-A6C34878D82A}">
                    <a16:rowId xmlns:a16="http://schemas.microsoft.com/office/drawing/2014/main" val="523997429"/>
                  </a:ext>
                </a:extLst>
              </a:tr>
              <a:tr h="276261">
                <a:tc>
                  <a:txBody>
                    <a:bodyPr/>
                    <a:lstStyle/>
                    <a:p>
                      <a:pPr indent="24765">
                        <a:spcAft>
                          <a:spcPts val="0"/>
                        </a:spcAft>
                      </a:pPr>
                      <a:r>
                        <a:rPr lang="en-US" sz="1000">
                          <a:effectLst/>
                        </a:rPr>
                        <a:t>1 May 2025</a:t>
                      </a:r>
                      <a:endParaRPr lang="en-AU" sz="1000">
                        <a:effectLst/>
                        <a:latin typeface="Times New Roman" panose="02020603050405020304" pitchFamily="18" charset="0"/>
                      </a:endParaRPr>
                    </a:p>
                  </a:txBody>
                  <a:tcPr marL="68580" marR="68580" marT="0" marB="0"/>
                </a:tc>
                <a:tc>
                  <a:txBody>
                    <a:bodyPr/>
                    <a:lstStyle/>
                    <a:p>
                      <a:pPr indent="24765" algn="ctr">
                        <a:spcAft>
                          <a:spcPts val="0"/>
                        </a:spcAft>
                      </a:pPr>
                      <a:r>
                        <a:rPr lang="en-US" sz="1000">
                          <a:effectLst/>
                        </a:rPr>
                        <a:t>1.5</a:t>
                      </a:r>
                      <a:endParaRPr lang="en-AU" sz="1000">
                        <a:effectLst/>
                        <a:latin typeface="Times New Roman" panose="02020603050405020304" pitchFamily="18" charset="0"/>
                      </a:endParaRPr>
                    </a:p>
                  </a:txBody>
                  <a:tcPr marL="68580" marR="68580" marT="0" marB="0"/>
                </a:tc>
                <a:tc>
                  <a:txBody>
                    <a:bodyPr/>
                    <a:lstStyle/>
                    <a:p>
                      <a:pPr indent="24765" algn="ctr">
                        <a:spcAft>
                          <a:spcPts val="0"/>
                        </a:spcAft>
                      </a:pPr>
                      <a:r>
                        <a:rPr lang="en-US" sz="1000" dirty="0">
                          <a:effectLst/>
                        </a:rPr>
                        <a:t>1.5</a:t>
                      </a:r>
                      <a:endParaRPr lang="en-AU" sz="1000" dirty="0">
                        <a:effectLst/>
                        <a:latin typeface="Times New Roman" panose="02020603050405020304" pitchFamily="18" charset="0"/>
                      </a:endParaRPr>
                    </a:p>
                  </a:txBody>
                  <a:tcPr marL="68580" marR="68580" marT="0" marB="0"/>
                </a:tc>
                <a:extLst>
                  <a:ext uri="{0D108BD9-81ED-4DB2-BD59-A6C34878D82A}">
                    <a16:rowId xmlns:a16="http://schemas.microsoft.com/office/drawing/2014/main" val="1056422685"/>
                  </a:ext>
                </a:extLst>
              </a:tr>
              <a:tr h="276261">
                <a:tc>
                  <a:txBody>
                    <a:bodyPr/>
                    <a:lstStyle/>
                    <a:p>
                      <a:pPr indent="24765">
                        <a:spcAft>
                          <a:spcPts val="0"/>
                        </a:spcAft>
                      </a:pPr>
                      <a:r>
                        <a:rPr lang="en-US" sz="1000">
                          <a:effectLst/>
                        </a:rPr>
                        <a:t>30 September 2025</a:t>
                      </a:r>
                      <a:endParaRPr lang="en-AU" sz="1000">
                        <a:effectLst/>
                        <a:latin typeface="Times New Roman" panose="02020603050405020304" pitchFamily="18" charset="0"/>
                      </a:endParaRPr>
                    </a:p>
                  </a:txBody>
                  <a:tcPr marL="68580" marR="68580" marT="0" marB="0"/>
                </a:tc>
                <a:tc>
                  <a:txBody>
                    <a:bodyPr/>
                    <a:lstStyle/>
                    <a:p>
                      <a:pPr indent="24765" algn="ctr">
                        <a:spcAft>
                          <a:spcPts val="0"/>
                        </a:spcAft>
                      </a:pPr>
                      <a:r>
                        <a:rPr lang="en-US" sz="1000">
                          <a:effectLst/>
                        </a:rPr>
                        <a:t>1.5</a:t>
                      </a:r>
                      <a:endParaRPr lang="en-AU" sz="1000">
                        <a:effectLst/>
                        <a:latin typeface="Times New Roman" panose="02020603050405020304" pitchFamily="18" charset="0"/>
                      </a:endParaRPr>
                    </a:p>
                  </a:txBody>
                  <a:tcPr marL="68580" marR="68580" marT="0" marB="0"/>
                </a:tc>
                <a:tc>
                  <a:txBody>
                    <a:bodyPr/>
                    <a:lstStyle/>
                    <a:p>
                      <a:pPr indent="24765" algn="ctr">
                        <a:spcAft>
                          <a:spcPts val="0"/>
                        </a:spcAft>
                      </a:pPr>
                      <a:r>
                        <a:rPr lang="en-US" sz="1000">
                          <a:effectLst/>
                        </a:rPr>
                        <a:t>1.5 (subject to agreement on nominal expiration date)</a:t>
                      </a:r>
                      <a:endParaRPr lang="en-AU" sz="1000">
                        <a:effectLst/>
                        <a:latin typeface="Times New Roman" panose="02020603050405020304" pitchFamily="18" charset="0"/>
                      </a:endParaRPr>
                    </a:p>
                  </a:txBody>
                  <a:tcPr marL="68580" marR="68580" marT="0" marB="0"/>
                </a:tc>
                <a:extLst>
                  <a:ext uri="{0D108BD9-81ED-4DB2-BD59-A6C34878D82A}">
                    <a16:rowId xmlns:a16="http://schemas.microsoft.com/office/drawing/2014/main" val="3767985450"/>
                  </a:ext>
                </a:extLst>
              </a:tr>
              <a:tr h="552522">
                <a:tc>
                  <a:txBody>
                    <a:bodyPr/>
                    <a:lstStyle/>
                    <a:p>
                      <a:pPr indent="24765" algn="ctr">
                        <a:spcAft>
                          <a:spcPts val="0"/>
                        </a:spcAft>
                      </a:pPr>
                      <a:r>
                        <a:rPr lang="en-US" sz="1000">
                          <a:effectLst/>
                        </a:rPr>
                        <a:t>Uplifts</a:t>
                      </a:r>
                      <a:endParaRPr lang="en-AU" sz="1000">
                        <a:effectLst/>
                        <a:latin typeface="Times New Roman" panose="02020603050405020304" pitchFamily="18" charset="0"/>
                      </a:endParaRPr>
                    </a:p>
                  </a:txBody>
                  <a:tcPr marL="68580" marR="68580" marT="0" marB="0"/>
                </a:tc>
                <a:tc>
                  <a:txBody>
                    <a:bodyPr/>
                    <a:lstStyle/>
                    <a:p>
                      <a:pPr indent="24765" algn="ctr">
                        <a:spcAft>
                          <a:spcPts val="0"/>
                        </a:spcAft>
                      </a:pPr>
                      <a:r>
                        <a:rPr lang="en-US" sz="1000">
                          <a:effectLst/>
                        </a:rPr>
                        <a:t>rejected</a:t>
                      </a:r>
                      <a:endParaRPr lang="en-AU" sz="1000">
                        <a:effectLst/>
                        <a:latin typeface="Times New Roman" panose="02020603050405020304" pitchFamily="18" charset="0"/>
                      </a:endParaRPr>
                    </a:p>
                  </a:txBody>
                  <a:tcPr marL="68580" marR="68580" marT="0" marB="0"/>
                </a:tc>
                <a:tc>
                  <a:txBody>
                    <a:bodyPr/>
                    <a:lstStyle/>
                    <a:p>
                      <a:pPr indent="24765" algn="ctr">
                        <a:spcAft>
                          <a:spcPts val="0"/>
                        </a:spcAft>
                      </a:pPr>
                      <a:r>
                        <a:rPr lang="en-US" sz="1000" dirty="0">
                          <a:effectLst/>
                        </a:rPr>
                        <a:t>HEW 1-5 $500</a:t>
                      </a:r>
                      <a:endParaRPr lang="en-AU" sz="1000" dirty="0">
                        <a:effectLst/>
                      </a:endParaRPr>
                    </a:p>
                    <a:p>
                      <a:pPr indent="24765" algn="ctr">
                        <a:spcAft>
                          <a:spcPts val="0"/>
                        </a:spcAft>
                      </a:pPr>
                      <a:r>
                        <a:rPr lang="en-US" sz="1000" dirty="0">
                          <a:effectLst/>
                        </a:rPr>
                        <a:t>HEW 6-10 $1000</a:t>
                      </a:r>
                      <a:endParaRPr lang="en-AU" sz="1000" dirty="0">
                        <a:effectLst/>
                        <a:latin typeface="Times New Roman" panose="02020603050405020304" pitchFamily="18" charset="0"/>
                      </a:endParaRPr>
                    </a:p>
                  </a:txBody>
                  <a:tcPr marL="68580" marR="68580" marT="0" marB="0"/>
                </a:tc>
                <a:extLst>
                  <a:ext uri="{0D108BD9-81ED-4DB2-BD59-A6C34878D82A}">
                    <a16:rowId xmlns:a16="http://schemas.microsoft.com/office/drawing/2014/main" val="591640585"/>
                  </a:ext>
                </a:extLst>
              </a:tr>
            </a:tbl>
          </a:graphicData>
        </a:graphic>
      </p:graphicFrame>
    </p:spTree>
    <p:extLst>
      <p:ext uri="{BB962C8B-B14F-4D97-AF65-F5344CB8AC3E}">
        <p14:creationId xmlns:p14="http://schemas.microsoft.com/office/powerpoint/2010/main" val="1362860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UTS EB9 Pay Offer</a:t>
            </a:r>
          </a:p>
        </p:txBody>
      </p:sp>
      <p:pic>
        <p:nvPicPr>
          <p:cNvPr id="4" name="Content Placeholder 3"/>
          <p:cNvPicPr>
            <a:picLocks noGrp="1" noChangeAspect="1"/>
          </p:cNvPicPr>
          <p:nvPr>
            <p:ph idx="1"/>
          </p:nvPr>
        </p:nvPicPr>
        <p:blipFill>
          <a:blip r:embed="rId2"/>
          <a:stretch>
            <a:fillRect/>
          </a:stretch>
        </p:blipFill>
        <p:spPr>
          <a:xfrm>
            <a:off x="1704975" y="2101056"/>
            <a:ext cx="8782050" cy="3800475"/>
          </a:xfrm>
          <a:prstGeom prst="rect">
            <a:avLst/>
          </a:prstGeom>
        </p:spPr>
      </p:pic>
    </p:spTree>
    <p:extLst>
      <p:ext uri="{BB962C8B-B14F-4D97-AF65-F5344CB8AC3E}">
        <p14:creationId xmlns:p14="http://schemas.microsoft.com/office/powerpoint/2010/main" val="2157753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Leave Matters</a:t>
            </a:r>
          </a:p>
        </p:txBody>
      </p:sp>
      <p:sp>
        <p:nvSpPr>
          <p:cNvPr id="3" name="Content Placeholder 2"/>
          <p:cNvSpPr>
            <a:spLocks noGrp="1"/>
          </p:cNvSpPr>
          <p:nvPr>
            <p:ph idx="1"/>
          </p:nvPr>
        </p:nvSpPr>
        <p:spPr/>
        <p:txBody>
          <a:bodyPr>
            <a:normAutofit/>
          </a:bodyPr>
          <a:lstStyle/>
          <a:p>
            <a:pPr marL="0" indent="0">
              <a:buNone/>
            </a:pPr>
            <a:endParaRPr lang="en-AU" dirty="0"/>
          </a:p>
          <a:p>
            <a:pPr marL="0" indent="0">
              <a:buNone/>
            </a:pPr>
            <a:endParaRPr lang="en-AU" dirty="0"/>
          </a:p>
        </p:txBody>
      </p:sp>
      <p:pic>
        <p:nvPicPr>
          <p:cNvPr id="4" name="Picture 3"/>
          <p:cNvPicPr>
            <a:picLocks noChangeAspect="1"/>
          </p:cNvPicPr>
          <p:nvPr/>
        </p:nvPicPr>
        <p:blipFill>
          <a:blip r:embed="rId2"/>
          <a:stretch>
            <a:fillRect/>
          </a:stretch>
        </p:blipFill>
        <p:spPr>
          <a:xfrm>
            <a:off x="1485900" y="1790700"/>
            <a:ext cx="9220200" cy="3276600"/>
          </a:xfrm>
          <a:prstGeom prst="rect">
            <a:avLst/>
          </a:prstGeom>
        </p:spPr>
      </p:pic>
    </p:spTree>
    <p:extLst>
      <p:ext uri="{BB962C8B-B14F-4D97-AF65-F5344CB8AC3E}">
        <p14:creationId xmlns:p14="http://schemas.microsoft.com/office/powerpoint/2010/main" val="2206396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1036"/>
            <a:ext cx="10515600" cy="1325563"/>
          </a:xfrm>
        </p:spPr>
        <p:txBody>
          <a:bodyPr/>
          <a:lstStyle/>
          <a:p>
            <a:pPr algn="ctr"/>
            <a:r>
              <a:rPr lang="en-AU" dirty="0"/>
              <a:t>Gender Affirmation Leave</a:t>
            </a:r>
            <a:br>
              <a:rPr lang="en-AU" dirty="0"/>
            </a:br>
            <a:endParaRPr lang="en-AU" dirty="0"/>
          </a:p>
        </p:txBody>
      </p:sp>
      <p:sp>
        <p:nvSpPr>
          <p:cNvPr id="3" name="Content Placeholder 2"/>
          <p:cNvSpPr>
            <a:spLocks noGrp="1"/>
          </p:cNvSpPr>
          <p:nvPr>
            <p:ph idx="1"/>
          </p:nvPr>
        </p:nvSpPr>
        <p:spPr/>
        <p:txBody>
          <a:bodyPr>
            <a:normAutofit/>
          </a:bodyPr>
          <a:lstStyle/>
          <a:p>
            <a:pPr marL="0" indent="0">
              <a:buNone/>
            </a:pPr>
            <a:endParaRPr lang="en-AU" dirty="0"/>
          </a:p>
          <a:p>
            <a:pPr marL="0" indent="0">
              <a:buNone/>
            </a:pPr>
            <a:endParaRPr lang="en-AU" dirty="0"/>
          </a:p>
        </p:txBody>
      </p:sp>
      <p:pic>
        <p:nvPicPr>
          <p:cNvPr id="4" name="Picture 3"/>
          <p:cNvPicPr>
            <a:picLocks noChangeAspect="1"/>
          </p:cNvPicPr>
          <p:nvPr/>
        </p:nvPicPr>
        <p:blipFill>
          <a:blip r:embed="rId2"/>
          <a:stretch>
            <a:fillRect/>
          </a:stretch>
        </p:blipFill>
        <p:spPr>
          <a:xfrm>
            <a:off x="1576387" y="2566987"/>
            <a:ext cx="9039225" cy="1724025"/>
          </a:xfrm>
          <a:prstGeom prst="rect">
            <a:avLst/>
          </a:prstGeom>
        </p:spPr>
      </p:pic>
      <p:sp>
        <p:nvSpPr>
          <p:cNvPr id="5" name="Title 1">
            <a:extLst>
              <a:ext uri="{FF2B5EF4-FFF2-40B4-BE49-F238E27FC236}">
                <a16:creationId xmlns:a16="http://schemas.microsoft.com/office/drawing/2014/main" id="{0BD26430-084D-0D92-2FF2-089D70800C2C}"/>
              </a:ext>
            </a:extLst>
          </p:cNvPr>
          <p:cNvSpPr txBox="1">
            <a:spLocks/>
          </p:cNvSpPr>
          <p:nvPr/>
        </p:nvSpPr>
        <p:spPr>
          <a:xfrm>
            <a:off x="838200" y="477281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2400" dirty="0"/>
              <a:t>In-principle provisional YES to change to 20 days per annum</a:t>
            </a:r>
            <a:br>
              <a:rPr lang="en-AU" dirty="0"/>
            </a:br>
            <a:endParaRPr lang="en-AU" dirty="0"/>
          </a:p>
        </p:txBody>
      </p:sp>
    </p:spTree>
    <p:extLst>
      <p:ext uri="{BB962C8B-B14F-4D97-AF65-F5344CB8AC3E}">
        <p14:creationId xmlns:p14="http://schemas.microsoft.com/office/powerpoint/2010/main" val="1723903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f2e5664-fa46-4031-bad2-39d8c9713290">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E9138162C4FEF4A98DB365959778DD2" ma:contentTypeVersion="12" ma:contentTypeDescription="Create a new document." ma:contentTypeScope="" ma:versionID="6e40938703f4b28dd00669be060bff69">
  <xsd:schema xmlns:xsd="http://www.w3.org/2001/XMLSchema" xmlns:xs="http://www.w3.org/2001/XMLSchema" xmlns:p="http://schemas.microsoft.com/office/2006/metadata/properties" xmlns:ns2="af2e5664-fa46-4031-bad2-39d8c9713290" xmlns:ns3="c2d4b5ab-e71d-46ee-88cd-82b09e376096" targetNamespace="http://schemas.microsoft.com/office/2006/metadata/properties" ma:root="true" ma:fieldsID="91ba44d0e99213a95ecb2768a75c2ba5" ns2:_="" ns3:_="">
    <xsd:import namespace="af2e5664-fa46-4031-bad2-39d8c9713290"/>
    <xsd:import namespace="c2d4b5ab-e71d-46ee-88cd-82b09e37609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2e5664-fa46-4031-bad2-39d8c97132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54ea7796-4799-40ef-ba36-67d3c2aa0fea"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d4b5ab-e71d-46ee-88cd-82b09e37609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6F06E6-A9B0-40D8-8948-2F23A6F671DC}">
  <ds:schemaRefs>
    <ds:schemaRef ds:uri="http://schemas.openxmlformats.org/package/2006/metadata/core-properties"/>
    <ds:schemaRef ds:uri="af2e5664-fa46-4031-bad2-39d8c9713290"/>
    <ds:schemaRef ds:uri="c2d4b5ab-e71d-46ee-88cd-82b09e376096"/>
    <ds:schemaRef ds:uri="http://purl.org/dc/terms/"/>
    <ds:schemaRef ds:uri="http://purl.org/dc/dcmitype/"/>
    <ds:schemaRef ds:uri="http://schemas.microsoft.com/office/2006/metadata/properties"/>
    <ds:schemaRef ds:uri="http://purl.org/dc/elements/1.1/"/>
    <ds:schemaRef ds:uri="http://www.w3.org/XML/1998/namespace"/>
    <ds:schemaRef ds:uri="http://schemas.microsoft.com/office/2006/documentManagement/types"/>
    <ds:schemaRef ds:uri="http://schemas.microsoft.com/office/infopath/2007/PartnerControls"/>
  </ds:schemaRefs>
</ds:datastoreItem>
</file>

<file path=customXml/itemProps2.xml><?xml version="1.0" encoding="utf-8"?>
<ds:datastoreItem xmlns:ds="http://schemas.openxmlformats.org/officeDocument/2006/customXml" ds:itemID="{201D0145-E7E8-49BD-8E3E-1F98AB220E7A}">
  <ds:schemaRefs>
    <ds:schemaRef ds:uri="http://schemas.microsoft.com/sharepoint/v3/contenttype/forms"/>
  </ds:schemaRefs>
</ds:datastoreItem>
</file>

<file path=customXml/itemProps3.xml><?xml version="1.0" encoding="utf-8"?>
<ds:datastoreItem xmlns:ds="http://schemas.openxmlformats.org/officeDocument/2006/customXml" ds:itemID="{0B06CC25-D8DE-4F0A-BA05-08C9B8FC73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2e5664-fa46-4031-bad2-39d8c9713290"/>
    <ds:schemaRef ds:uri="c2d4b5ab-e71d-46ee-88cd-82b09e37609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117</TotalTime>
  <Words>1077</Words>
  <Application>Microsoft Office PowerPoint</Application>
  <PresentationFormat>Widescreen</PresentationFormat>
  <Paragraphs>143</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PowerPoint Presentation</vt:lpstr>
      <vt:lpstr>CPSU NSW UTS Current Enterprise Agreement Bargaining</vt:lpstr>
      <vt:lpstr>Key EB9 Outcomes</vt:lpstr>
      <vt:lpstr>Single Agreement</vt:lpstr>
      <vt:lpstr>Nominal Expiry Date of EB9</vt:lpstr>
      <vt:lpstr>UTS EB9 Pay Offer</vt:lpstr>
      <vt:lpstr>UTS EB9 Pay Offer</vt:lpstr>
      <vt:lpstr>Leave Matters</vt:lpstr>
      <vt:lpstr>Gender Affirmation Leave </vt:lpstr>
      <vt:lpstr>UTS Indigenous Employment Target</vt:lpstr>
      <vt:lpstr>Indigenous Cultural Leave</vt:lpstr>
      <vt:lpstr>Indigenous Language Allowance</vt:lpstr>
      <vt:lpstr>Extended Shutdown</vt:lpstr>
      <vt:lpstr>Superannuation Leave</vt:lpstr>
      <vt:lpstr> Individual Flexible Work Arrangement Request and Work From Home </vt:lpstr>
      <vt:lpstr>Pandemic Leave for All Staff</vt:lpstr>
      <vt:lpstr>Union Representation</vt:lpstr>
      <vt:lpstr>Broadbanding</vt:lpstr>
      <vt:lpstr>Professional Staff Development Fund</vt:lpstr>
      <vt:lpstr>A Single Agreement is Not the Way</vt:lpstr>
      <vt:lpstr>CPSU NSW UTS </vt:lpstr>
      <vt:lpstr>Where to Now? </vt:lpstr>
      <vt:lpstr>Next Steps</vt:lpstr>
    </vt:vector>
  </TitlesOfParts>
  <Company>University of Technology Sydney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Gregory Hampshire</dc:creator>
  <cp:lastModifiedBy>Michael Cope</cp:lastModifiedBy>
  <cp:revision>15</cp:revision>
  <dcterms:created xsi:type="dcterms:W3CDTF">2022-12-04T23:57:38Z</dcterms:created>
  <dcterms:modified xsi:type="dcterms:W3CDTF">2023-02-16T04:04:05Z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1a6c3db-1667-4f49-995a-8b9973972958_Enabled">
    <vt:lpwstr>true</vt:lpwstr>
  </property>
  <property fmtid="{D5CDD505-2E9C-101B-9397-08002B2CF9AE}" pid="3" name="MSIP_Label_51a6c3db-1667-4f49-995a-8b9973972958_SetDate">
    <vt:lpwstr>2022-12-04T23:57:38Z</vt:lpwstr>
  </property>
  <property fmtid="{D5CDD505-2E9C-101B-9397-08002B2CF9AE}" pid="4" name="MSIP_Label_51a6c3db-1667-4f49-995a-8b9973972958_Method">
    <vt:lpwstr>Standard</vt:lpwstr>
  </property>
  <property fmtid="{D5CDD505-2E9C-101B-9397-08002B2CF9AE}" pid="5" name="MSIP_Label_51a6c3db-1667-4f49-995a-8b9973972958_Name">
    <vt:lpwstr>UTS-Internal</vt:lpwstr>
  </property>
  <property fmtid="{D5CDD505-2E9C-101B-9397-08002B2CF9AE}" pid="6" name="MSIP_Label_51a6c3db-1667-4f49-995a-8b9973972958_SiteId">
    <vt:lpwstr>e8911c26-cf9f-4a9c-878e-527807be8791</vt:lpwstr>
  </property>
  <property fmtid="{D5CDD505-2E9C-101B-9397-08002B2CF9AE}" pid="7" name="MSIP_Label_51a6c3db-1667-4f49-995a-8b9973972958_ActionId">
    <vt:lpwstr>3f5cca07-f4a3-4ace-be14-4a585a7b3adc</vt:lpwstr>
  </property>
  <property fmtid="{D5CDD505-2E9C-101B-9397-08002B2CF9AE}" pid="8" name="MSIP_Label_51a6c3db-1667-4f49-995a-8b9973972958_ContentBits">
    <vt:lpwstr>0</vt:lpwstr>
  </property>
  <property fmtid="{D5CDD505-2E9C-101B-9397-08002B2CF9AE}" pid="9" name="ContentTypeId">
    <vt:lpwstr>0x0101005E9138162C4FEF4A98DB365959778DD2</vt:lpwstr>
  </property>
  <property fmtid="{D5CDD505-2E9C-101B-9397-08002B2CF9AE}" pid="10" name="MediaServiceImageTags">
    <vt:lpwstr/>
  </property>
</Properties>
</file>